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8" r:id="rId2"/>
    <p:sldMasterId id="2147483714" r:id="rId3"/>
  </p:sldMasterIdLst>
  <p:notesMasterIdLst>
    <p:notesMasterId r:id="rId59"/>
  </p:notesMasterIdLst>
  <p:sldIdLst>
    <p:sldId id="664" r:id="rId4"/>
    <p:sldId id="665" r:id="rId5"/>
    <p:sldId id="678" r:id="rId6"/>
    <p:sldId id="677" r:id="rId7"/>
    <p:sldId id="666" r:id="rId8"/>
    <p:sldId id="667" r:id="rId9"/>
    <p:sldId id="714" r:id="rId10"/>
    <p:sldId id="668" r:id="rId11"/>
    <p:sldId id="669" r:id="rId12"/>
    <p:sldId id="670" r:id="rId13"/>
    <p:sldId id="671" r:id="rId14"/>
    <p:sldId id="672" r:id="rId15"/>
    <p:sldId id="730" r:id="rId16"/>
    <p:sldId id="673" r:id="rId17"/>
    <p:sldId id="674" r:id="rId18"/>
    <p:sldId id="675" r:id="rId19"/>
    <p:sldId id="706" r:id="rId20"/>
    <p:sldId id="734" r:id="rId21"/>
    <p:sldId id="731" r:id="rId22"/>
    <p:sldId id="732" r:id="rId23"/>
    <p:sldId id="707" r:id="rId24"/>
    <p:sldId id="708" r:id="rId25"/>
    <p:sldId id="709" r:id="rId26"/>
    <p:sldId id="710" r:id="rId27"/>
    <p:sldId id="711" r:id="rId28"/>
    <p:sldId id="712" r:id="rId29"/>
    <p:sldId id="713" r:id="rId30"/>
    <p:sldId id="638" r:id="rId31"/>
    <p:sldId id="735" r:id="rId32"/>
    <p:sldId id="629" r:id="rId33"/>
    <p:sldId id="630" r:id="rId34"/>
    <p:sldId id="631" r:id="rId35"/>
    <p:sldId id="632" r:id="rId36"/>
    <p:sldId id="633" r:id="rId37"/>
    <p:sldId id="644" r:id="rId38"/>
    <p:sldId id="729" r:id="rId39"/>
    <p:sldId id="715" r:id="rId40"/>
    <p:sldId id="717" r:id="rId41"/>
    <p:sldId id="718" r:id="rId42"/>
    <p:sldId id="634" r:id="rId43"/>
    <p:sldId id="635" r:id="rId44"/>
    <p:sldId id="645" r:id="rId45"/>
    <p:sldId id="736" r:id="rId46"/>
    <p:sldId id="721" r:id="rId47"/>
    <p:sldId id="722" r:id="rId48"/>
    <p:sldId id="723" r:id="rId49"/>
    <p:sldId id="724" r:id="rId50"/>
    <p:sldId id="657" r:id="rId51"/>
    <p:sldId id="737" r:id="rId52"/>
    <p:sldId id="646" r:id="rId53"/>
    <p:sldId id="647" r:id="rId54"/>
    <p:sldId id="649" r:id="rId55"/>
    <p:sldId id="660" r:id="rId56"/>
    <p:sldId id="739" r:id="rId57"/>
    <p:sldId id="616"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66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95" autoAdjust="0"/>
    <p:restoredTop sz="93409" autoAdjust="0"/>
  </p:normalViewPr>
  <p:slideViewPr>
    <p:cSldViewPr snapToGrid="0">
      <p:cViewPr varScale="1">
        <p:scale>
          <a:sx n="160" d="100"/>
          <a:sy n="160" d="100"/>
        </p:scale>
        <p:origin x="48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s>
</file>

<file path=ppt/media/hdphoto1.wdp>
</file>

<file path=ppt/media/hdphoto2.wdp>
</file>

<file path=ppt/media/hdphoto3.wdp>
</file>

<file path=ppt/media/hdphoto4.wdp>
</file>

<file path=ppt/media/image1.jpeg>
</file>

<file path=ppt/media/image10.PNG>
</file>

<file path=ppt/media/image100.PNG>
</file>

<file path=ppt/media/image101.PNG>
</file>

<file path=ppt/media/image102.jpg>
</file>

<file path=ppt/media/image103.jpg>
</file>

<file path=ppt/media/image104.PNG>
</file>

<file path=ppt/media/image105.PNG>
</file>

<file path=ppt/media/image106.PNG>
</file>

<file path=ppt/media/image107.jpg>
</file>

<file path=ppt/media/image108.jpg>
</file>

<file path=ppt/media/image109.jpg>
</file>

<file path=ppt/media/image11.jp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jpg>
</file>

<file path=ppt/media/image119.png>
</file>

<file path=ppt/media/image12.jpg>
</file>

<file path=ppt/media/image120.png>
</file>

<file path=ppt/media/image121.jpg>
</file>

<file path=ppt/media/image122.jpg>
</file>

<file path=ppt/media/image123.png>
</file>

<file path=ppt/media/image124.png>
</file>

<file path=ppt/media/image125.png>
</file>

<file path=ppt/media/image126.png>
</file>

<file path=ppt/media/image127.jpg>
</file>

<file path=ppt/media/image128.jpg>
</file>

<file path=ppt/media/image129.jpg>
</file>

<file path=ppt/media/image13.jpg>
</file>

<file path=ppt/media/image130.PNG>
</file>

<file path=ppt/media/image131.PNG>
</file>

<file path=ppt/media/image132.jpg>
</file>

<file path=ppt/media/image133.jpg>
</file>

<file path=ppt/media/image134.PNG>
</file>

<file path=ppt/media/image135.PNG>
</file>

<file path=ppt/media/image136.PNG>
</file>

<file path=ppt/media/image137.jpg>
</file>

<file path=ppt/media/image138.jpg>
</file>

<file path=ppt/media/image139.jpg>
</file>

<file path=ppt/media/image14.PNG>
</file>

<file path=ppt/media/image140.PNG>
</file>

<file path=ppt/media/image141.PNG>
</file>

<file path=ppt/media/image142.PNG>
</file>

<file path=ppt/media/image143.jpg>
</file>

<file path=ppt/media/image144.png>
</file>

<file path=ppt/media/image145.png>
</file>

<file path=ppt/media/image146.jpg>
</file>

<file path=ppt/media/image147.jpg>
</file>

<file path=ppt/media/image148.jpeg>
</file>

<file path=ppt/media/image149.jpeg>
</file>

<file path=ppt/media/image15.jpg>
</file>

<file path=ppt/media/image150.png>
</file>

<file path=ppt/media/image151.png>
</file>

<file path=ppt/media/image152.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g>
</file>

<file path=ppt/media/image24.PNG>
</file>

<file path=ppt/media/image25.jpg>
</file>

<file path=ppt/media/image26.PNG>
</file>

<file path=ppt/media/image27.PNG>
</file>

<file path=ppt/media/image28.PNG>
</file>

<file path=ppt/media/image29.PNG>
</file>

<file path=ppt/media/image3.jpg>
</file>

<file path=ppt/media/image30.jpg>
</file>

<file path=ppt/media/image31.png>
</file>

<file path=ppt/media/image32.jpg>
</file>

<file path=ppt/media/image33.jpeg>
</file>

<file path=ppt/media/image34.png>
</file>

<file path=ppt/media/image35.png>
</file>

<file path=ppt/media/image36.png>
</file>

<file path=ppt/media/image37.png>
</file>

<file path=ppt/media/image38.jpg>
</file>

<file path=ppt/media/image39.jpg>
</file>

<file path=ppt/media/image4.png>
</file>

<file path=ppt/media/image40.jpg>
</file>

<file path=ppt/media/image41.jp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g>
</file>

<file path=ppt/media/image59.jpg>
</file>

<file path=ppt/media/image6.png>
</file>

<file path=ppt/media/image60.png>
</file>

<file path=ppt/media/image61.png>
</file>

<file path=ppt/media/image62.png>
</file>

<file path=ppt/media/image63.jpg>
</file>

<file path=ppt/media/image64.PNG>
</file>

<file path=ppt/media/image65.PNG>
</file>

<file path=ppt/media/image66.jpg>
</file>

<file path=ppt/media/image67.png>
</file>

<file path=ppt/media/image68.png>
</file>

<file path=ppt/media/image69.PNG>
</file>

<file path=ppt/media/image7.PNG>
</file>

<file path=ppt/media/image70.PNG>
</file>

<file path=ppt/media/image71.jpg>
</file>

<file path=ppt/media/image72.PNG>
</file>

<file path=ppt/media/image73.PNG>
</file>

<file path=ppt/media/image74.jpg>
</file>

<file path=ppt/media/image75.jpg>
</file>

<file path=ppt/media/image76.PNG>
</file>

<file path=ppt/media/image77.PNG>
</file>

<file path=ppt/media/image78.jpg>
</file>

<file path=ppt/media/image79.jpg>
</file>

<file path=ppt/media/image8.PNG>
</file>

<file path=ppt/media/image80.PNG>
</file>

<file path=ppt/media/image81.PNG>
</file>

<file path=ppt/media/image82.jpg>
</file>

<file path=ppt/media/image83.jpg>
</file>

<file path=ppt/media/image84.PNG>
</file>

<file path=ppt/media/image85.png>
</file>

<file path=ppt/media/image86.PNG>
</file>

<file path=ppt/media/image87.PNG>
</file>

<file path=ppt/media/image88.jpg>
</file>

<file path=ppt/media/image89.png>
</file>

<file path=ppt/media/image9.png>
</file>

<file path=ppt/media/image90.png>
</file>

<file path=ppt/media/image91.png>
</file>

<file path=ppt/media/image92.png>
</file>

<file path=ppt/media/image93.jpg>
</file>

<file path=ppt/media/image94.png>
</file>

<file path=ppt/media/image95.png>
</file>

<file path=ppt/media/image96.jp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906C98-FC35-46CA-A6E3-F5345057F9F0}" type="datetimeFigureOut">
              <a:rPr lang="en-US" smtClean="0"/>
              <a:t>9/4/2025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91FA64-B339-4C6C-88A5-CC64E3C4D1AB}" type="slidenum">
              <a:rPr lang="en-US" smtClean="0"/>
              <a:t>‹#›</a:t>
            </a:fld>
            <a:endParaRPr lang="en-US"/>
          </a:p>
        </p:txBody>
      </p:sp>
    </p:spTree>
    <p:extLst>
      <p:ext uri="{BB962C8B-B14F-4D97-AF65-F5344CB8AC3E}">
        <p14:creationId xmlns:p14="http://schemas.microsoft.com/office/powerpoint/2010/main" val="1236859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875148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9901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53849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7880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655287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02205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48262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928976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166779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496169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000997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99487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562668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6642473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809801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10284548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45731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9844555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021464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572720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43128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643493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1409232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5182137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817848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0245160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1651686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3856476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9561098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053887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22687128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03118972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38752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631338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67061-03EE-4E2B-BC5F-2023E565848B}" type="datetimeFigureOut">
              <a:rPr lang="en-US" smtClean="0"/>
              <a:t>9/4/2025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825517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67061-03EE-4E2B-BC5F-2023E565848B}" type="datetimeFigureOut">
              <a:rPr lang="en-US" smtClean="0"/>
              <a:t>9/4/2025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321202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67061-03EE-4E2B-BC5F-2023E565848B}" type="datetimeFigureOut">
              <a:rPr lang="en-US" smtClean="0"/>
              <a:t>9/4/2025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35489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4461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956929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67061-03EE-4E2B-BC5F-2023E565848B}" type="datetimeFigureOut">
              <a:rPr lang="en-US" smtClean="0"/>
              <a:t>9/4/2025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6226E-B7EA-4F15-B882-9F6BC0DDFC84}" type="slidenum">
              <a:rPr lang="en-US" smtClean="0"/>
              <a:t>‹#›</a:t>
            </a:fld>
            <a:endParaRPr lang="en-US"/>
          </a:p>
        </p:txBody>
      </p:sp>
    </p:spTree>
    <p:extLst>
      <p:ext uri="{BB962C8B-B14F-4D97-AF65-F5344CB8AC3E}">
        <p14:creationId xmlns:p14="http://schemas.microsoft.com/office/powerpoint/2010/main" val="17785890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38087276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8649234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jpeg"/></Relationships>
</file>

<file path=ppt/slides/_rels/slide14.xml.rels><?xml version="1.0" encoding="UTF-8" standalone="yes"?>
<Relationships xmlns="http://schemas.openxmlformats.org/package/2006/relationships"><Relationship Id="rId8" Type="http://schemas.openxmlformats.org/officeDocument/2006/relationships/image" Target="../media/image40.jpg"/><Relationship Id="rId3" Type="http://schemas.openxmlformats.org/officeDocument/2006/relationships/image" Target="../media/image35.png"/><Relationship Id="rId7" Type="http://schemas.openxmlformats.org/officeDocument/2006/relationships/image" Target="../media/image39.jp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8.jp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jp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9.jpg"/></Relationships>
</file>

<file path=ppt/slides/_rels/slide2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5" Type="http://schemas.openxmlformats.org/officeDocument/2006/relationships/image" Target="../media/image63.jpg"/><Relationship Id="rId4" Type="http://schemas.openxmlformats.org/officeDocument/2006/relationships/image" Target="../media/image62.png"/></Relationships>
</file>

<file path=ppt/slides/_rels/slide2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 Id="rId4" Type="http://schemas.openxmlformats.org/officeDocument/2006/relationships/image" Target="../media/image66.jpg"/></Relationships>
</file>

<file path=ppt/slides/_rels/slide2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 Id="rId4" Type="http://schemas.openxmlformats.org/officeDocument/2006/relationships/image" Target="../media/image71.jpg"/></Relationships>
</file>

<file path=ppt/slides/_rels/slide3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5" Type="http://schemas.openxmlformats.org/officeDocument/2006/relationships/image" Target="../media/image75.jpg"/><Relationship Id="rId4" Type="http://schemas.openxmlformats.org/officeDocument/2006/relationships/image" Target="../media/image74.jpg"/></Relationships>
</file>

<file path=ppt/slides/_rels/slide32.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 Id="rId5" Type="http://schemas.openxmlformats.org/officeDocument/2006/relationships/image" Target="../media/image79.jpg"/><Relationship Id="rId4" Type="http://schemas.openxmlformats.org/officeDocument/2006/relationships/image" Target="../media/image78.jpg"/></Relationships>
</file>

<file path=ppt/slides/_rels/slide3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83.jpg"/><Relationship Id="rId4" Type="http://schemas.openxmlformats.org/officeDocument/2006/relationships/image" Target="../media/image82.jpg"/></Relationships>
</file>

<file path=ppt/slides/_rels/slide34.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2.xml"/><Relationship Id="rId6" Type="http://schemas.openxmlformats.org/officeDocument/2006/relationships/image" Target="../media/image88.jpg"/><Relationship Id="rId5" Type="http://schemas.openxmlformats.org/officeDocument/2006/relationships/image" Target="../media/image87.PNG"/><Relationship Id="rId4" Type="http://schemas.openxmlformats.org/officeDocument/2006/relationships/image" Target="../media/image86.PNG"/></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9.png"/><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xml"/><Relationship Id="rId5" Type="http://schemas.openxmlformats.org/officeDocument/2006/relationships/image" Target="../media/image93.jpg"/><Relationship Id="rId4" Type="http://schemas.openxmlformats.org/officeDocument/2006/relationships/image" Target="../media/image92.png"/></Relationships>
</file>

<file path=ppt/slides/_rels/slide38.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xml"/><Relationship Id="rId4" Type="http://schemas.openxmlformats.org/officeDocument/2006/relationships/image" Target="../media/image96.jp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9.png"/><Relationship Id="rId5" Type="http://schemas.openxmlformats.org/officeDocument/2006/relationships/image" Target="../media/image98.png"/><Relationship Id="rId4" Type="http://schemas.openxmlformats.org/officeDocument/2006/relationships/image" Target="../media/image9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xml"/><Relationship Id="rId5" Type="http://schemas.openxmlformats.org/officeDocument/2006/relationships/image" Target="../media/image103.jpg"/><Relationship Id="rId4" Type="http://schemas.openxmlformats.org/officeDocument/2006/relationships/image" Target="../media/image102.jpg"/></Relationships>
</file>

<file path=ppt/slides/_rels/slide41.xml.rels><?xml version="1.0" encoding="UTF-8" standalone="yes"?>
<Relationships xmlns="http://schemas.openxmlformats.org/package/2006/relationships"><Relationship Id="rId3" Type="http://schemas.openxmlformats.org/officeDocument/2006/relationships/image" Target="../media/image105.PNG"/><Relationship Id="rId7" Type="http://schemas.openxmlformats.org/officeDocument/2006/relationships/image" Target="../media/image109.jpg"/><Relationship Id="rId2" Type="http://schemas.openxmlformats.org/officeDocument/2006/relationships/image" Target="../media/image104.PNG"/><Relationship Id="rId1" Type="http://schemas.openxmlformats.org/officeDocument/2006/relationships/slideLayout" Target="../slideLayouts/slideLayout2.xml"/><Relationship Id="rId6" Type="http://schemas.openxmlformats.org/officeDocument/2006/relationships/image" Target="../media/image108.jpg"/><Relationship Id="rId5" Type="http://schemas.openxmlformats.org/officeDocument/2006/relationships/image" Target="../media/image107.jpg"/><Relationship Id="rId4" Type="http://schemas.openxmlformats.org/officeDocument/2006/relationships/image" Target="../media/image106.PNG"/></Relationships>
</file>

<file path=ppt/slides/_rels/slide42.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image" Target="../media/image1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12.PNG"/></Relationships>
</file>

<file path=ppt/slides/_rels/slide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3.png"/><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116.png"/><Relationship Id="rId1" Type="http://schemas.openxmlformats.org/officeDocument/2006/relationships/slideLayout" Target="../slideLayouts/slideLayout2.xml"/><Relationship Id="rId5" Type="http://schemas.openxmlformats.org/officeDocument/2006/relationships/image" Target="../media/image118.jpg"/><Relationship Id="rId4" Type="http://schemas.openxmlformats.org/officeDocument/2006/relationships/image" Target="../media/image117.png"/></Relationships>
</file>

<file path=ppt/slides/_rels/slide46.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119.png"/><Relationship Id="rId1" Type="http://schemas.openxmlformats.org/officeDocument/2006/relationships/slideLayout" Target="../slideLayouts/slideLayout2.xml"/><Relationship Id="rId5" Type="http://schemas.openxmlformats.org/officeDocument/2006/relationships/image" Target="../media/image122.jpg"/><Relationship Id="rId4" Type="http://schemas.openxmlformats.org/officeDocument/2006/relationships/image" Target="../media/image121.jpg"/></Relationships>
</file>

<file path=ppt/slides/_rels/slide47.xml.rels><?xml version="1.0" encoding="UTF-8" standalone="yes"?>
<Relationships xmlns="http://schemas.openxmlformats.org/package/2006/relationships"><Relationship Id="rId8" Type="http://schemas.openxmlformats.org/officeDocument/2006/relationships/image" Target="../media/image127.jpg"/><Relationship Id="rId3" Type="http://schemas.openxmlformats.org/officeDocument/2006/relationships/image" Target="../media/image124.png"/><Relationship Id="rId7" Type="http://schemas.openxmlformats.org/officeDocument/2006/relationships/image" Target="../media/image126.png"/><Relationship Id="rId2" Type="http://schemas.openxmlformats.org/officeDocument/2006/relationships/image" Target="../media/image123.png"/><Relationship Id="rId1" Type="http://schemas.openxmlformats.org/officeDocument/2006/relationships/slideLayout" Target="../slideLayouts/slideLayout2.xml"/><Relationship Id="rId6" Type="http://schemas.openxmlformats.org/officeDocument/2006/relationships/image" Target="../media/image111.png"/><Relationship Id="rId5" Type="http://schemas.openxmlformats.org/officeDocument/2006/relationships/image" Target="../media/image110.PNG"/><Relationship Id="rId10" Type="http://schemas.openxmlformats.org/officeDocument/2006/relationships/image" Target="../media/image129.jpg"/><Relationship Id="rId4" Type="http://schemas.openxmlformats.org/officeDocument/2006/relationships/image" Target="../media/image125.png"/><Relationship Id="rId9" Type="http://schemas.openxmlformats.org/officeDocument/2006/relationships/image" Target="../media/image128.jpg"/></Relationships>
</file>

<file path=ppt/slides/_rels/slide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50.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slideLayout" Target="../slideLayouts/slideLayout2.xml"/><Relationship Id="rId5" Type="http://schemas.openxmlformats.org/officeDocument/2006/relationships/image" Target="../media/image133.jpg"/><Relationship Id="rId4" Type="http://schemas.openxmlformats.org/officeDocument/2006/relationships/image" Target="../media/image132.jpg"/></Relationships>
</file>

<file path=ppt/slides/_rels/slide51.xml.rels><?xml version="1.0" encoding="UTF-8" standalone="yes"?>
<Relationships xmlns="http://schemas.openxmlformats.org/package/2006/relationships"><Relationship Id="rId3" Type="http://schemas.openxmlformats.org/officeDocument/2006/relationships/image" Target="../media/image135.PNG"/><Relationship Id="rId7" Type="http://schemas.openxmlformats.org/officeDocument/2006/relationships/image" Target="../media/image139.jpg"/><Relationship Id="rId2" Type="http://schemas.openxmlformats.org/officeDocument/2006/relationships/image" Target="../media/image134.PNG"/><Relationship Id="rId1" Type="http://schemas.openxmlformats.org/officeDocument/2006/relationships/slideLayout" Target="../slideLayouts/slideLayout2.xml"/><Relationship Id="rId6" Type="http://schemas.openxmlformats.org/officeDocument/2006/relationships/image" Target="../media/image138.jpg"/><Relationship Id="rId5" Type="http://schemas.openxmlformats.org/officeDocument/2006/relationships/image" Target="../media/image137.jpg"/><Relationship Id="rId4" Type="http://schemas.openxmlformats.org/officeDocument/2006/relationships/image" Target="../media/image136.PNG"/></Relationships>
</file>

<file path=ppt/slides/_rels/slide52.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image" Target="../media/image140.PNG"/><Relationship Id="rId1" Type="http://schemas.openxmlformats.org/officeDocument/2006/relationships/slideLayout" Target="../slideLayouts/slideLayout2.xml"/><Relationship Id="rId5" Type="http://schemas.openxmlformats.org/officeDocument/2006/relationships/image" Target="../media/image143.jpg"/><Relationship Id="rId4" Type="http://schemas.openxmlformats.org/officeDocument/2006/relationships/image" Target="../media/image142.PNG"/></Relationships>
</file>

<file path=ppt/slides/_rels/slide53.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image" Target="../media/image144.png"/><Relationship Id="rId1" Type="http://schemas.openxmlformats.org/officeDocument/2006/relationships/slideLayout" Target="../slideLayouts/slideLayout2.xml"/><Relationship Id="rId5" Type="http://schemas.openxmlformats.org/officeDocument/2006/relationships/image" Target="../media/image147.jpg"/><Relationship Id="rId4" Type="http://schemas.openxmlformats.org/officeDocument/2006/relationships/image" Target="../media/image146.jpg"/></Relationships>
</file>

<file path=ppt/slides/_rels/slide54.xml.rels><?xml version="1.0" encoding="UTF-8" standalone="yes"?>
<Relationships xmlns="http://schemas.openxmlformats.org/package/2006/relationships"><Relationship Id="rId3" Type="http://schemas.openxmlformats.org/officeDocument/2006/relationships/image" Target="../media/image149.jpeg"/><Relationship Id="rId7" Type="http://schemas.microsoft.com/office/2007/relationships/hdphoto" Target="../media/hdphoto4.wdp"/><Relationship Id="rId2" Type="http://schemas.openxmlformats.org/officeDocument/2006/relationships/image" Target="../media/image148.jpeg"/><Relationship Id="rId1" Type="http://schemas.openxmlformats.org/officeDocument/2006/relationships/slideLayout" Target="../slideLayouts/slideLayout30.xml"/><Relationship Id="rId6" Type="http://schemas.openxmlformats.org/officeDocument/2006/relationships/image" Target="../media/image151.png"/><Relationship Id="rId5" Type="http://schemas.microsoft.com/office/2007/relationships/hdphoto" Target="../media/hdphoto3.wdp"/><Relationship Id="rId4" Type="http://schemas.openxmlformats.org/officeDocument/2006/relationships/image" Target="../media/image150.png"/></Relationships>
</file>

<file path=ppt/slides/_rels/slide55.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jp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23EAD-D953-5983-9B91-3D0EFD1C4A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93C935-D4C5-AA01-D062-1748CDFA3C59}"/>
              </a:ext>
            </a:extLst>
          </p:cNvPr>
          <p:cNvSpPr>
            <a:spLocks noGrp="1"/>
          </p:cNvSpPr>
          <p:nvPr>
            <p:ph type="ctrTitle"/>
          </p:nvPr>
        </p:nvSpPr>
        <p:spPr>
          <a:xfrm rot="21420000">
            <a:off x="925069" y="863507"/>
            <a:ext cx="9755187" cy="2766528"/>
          </a:xfrm>
        </p:spPr>
        <p:txBody>
          <a:bodyPr>
            <a:normAutofit/>
          </a:bodyPr>
          <a:lstStyle/>
          <a:p>
            <a:r>
              <a:rPr lang="en-US" u="sng" dirty="0"/>
              <a:t>C.9</a:t>
            </a:r>
            <a:r>
              <a:rPr lang="en-US" dirty="0"/>
              <a:t> </a:t>
            </a:r>
            <a:r>
              <a:rPr lang="en-US" dirty="0" err="1"/>
              <a:t>Dezasamblare</a:t>
            </a:r>
            <a:r>
              <a:rPr lang="en-US" dirty="0"/>
              <a:t> </a:t>
            </a:r>
            <a:r>
              <a:rPr lang="en-US" dirty="0" err="1"/>
              <a:t>și</a:t>
            </a:r>
            <a:r>
              <a:rPr lang="en-US" dirty="0"/>
              <a:t> Patching </a:t>
            </a:r>
            <a:r>
              <a:rPr lang="en-US"/>
              <a:t>cu X96dbg</a:t>
            </a:r>
            <a:endParaRPr lang="en-US" dirty="0"/>
          </a:p>
        </p:txBody>
      </p:sp>
      <p:sp>
        <p:nvSpPr>
          <p:cNvPr id="3" name="Subtitle 2">
            <a:extLst>
              <a:ext uri="{FF2B5EF4-FFF2-40B4-BE49-F238E27FC236}">
                <a16:creationId xmlns:a16="http://schemas.microsoft.com/office/drawing/2014/main" id="{7431A8EF-9878-AF69-B00B-D2E41F1340F3}"/>
              </a:ext>
            </a:extLst>
          </p:cNvPr>
          <p:cNvSpPr>
            <a:spLocks noGrp="1"/>
          </p:cNvSpPr>
          <p:nvPr>
            <p:ph type="subTitle" idx="1"/>
          </p:nvPr>
        </p:nvSpPr>
        <p:spPr/>
        <p:txBody>
          <a:bodyPr/>
          <a:lstStyle/>
          <a:p>
            <a:r>
              <a:rPr lang="en-US"/>
              <a:t>Paul A. Gagniuc</a:t>
            </a:r>
          </a:p>
        </p:txBody>
      </p:sp>
      <p:sp>
        <p:nvSpPr>
          <p:cNvPr id="4" name="Rectangle 3">
            <a:extLst>
              <a:ext uri="{FF2B5EF4-FFF2-40B4-BE49-F238E27FC236}">
                <a16:creationId xmlns:a16="http://schemas.microsoft.com/office/drawing/2014/main" id="{8DF148D6-49A0-EB1E-46D1-AEA851A785DE}"/>
              </a:ext>
            </a:extLst>
          </p:cNvPr>
          <p:cNvSpPr/>
          <p:nvPr/>
        </p:nvSpPr>
        <p:spPr>
          <a:xfrm rot="21419859">
            <a:off x="7300616" y="4413841"/>
            <a:ext cx="3958071"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629D7D">
                    <a:lumMod val="20000"/>
                    <a:lumOff val="80000"/>
                  </a:srgbClr>
                </a:solidFill>
                <a:effectLst/>
                <a:uLnTx/>
                <a:uFillTx/>
                <a:latin typeface="Impact" panose="020B0806030902050204"/>
                <a:ea typeface="+mn-ea"/>
                <a:cs typeface="+mn-cs"/>
              </a:rPr>
              <a:t>Academia Tehnică Militară „Ferdinand I”</a:t>
            </a:r>
          </a:p>
        </p:txBody>
      </p:sp>
      <p:pic>
        <p:nvPicPr>
          <p:cNvPr id="5" name="Picture 4">
            <a:extLst>
              <a:ext uri="{FF2B5EF4-FFF2-40B4-BE49-F238E27FC236}">
                <a16:creationId xmlns:a16="http://schemas.microsoft.com/office/drawing/2014/main" id="{509A195B-D247-96AF-ED08-46CC015486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809714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A7B30-CB06-2F04-6B63-50B4925218B7}"/>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C64465F7-2F46-9375-9510-334236F52B4F}"/>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B38D0565-7C1F-29CA-B0C6-5DC110B764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00" y="276959"/>
            <a:ext cx="6733332" cy="6350978"/>
          </a:xfrm>
          <a:prstGeom prst="rect">
            <a:avLst/>
          </a:prstGeom>
        </p:spPr>
      </p:pic>
      <p:grpSp>
        <p:nvGrpSpPr>
          <p:cNvPr id="6" name="Group 5">
            <a:extLst>
              <a:ext uri="{FF2B5EF4-FFF2-40B4-BE49-F238E27FC236}">
                <a16:creationId xmlns:a16="http://schemas.microsoft.com/office/drawing/2014/main" id="{0AD90E2B-6D4B-1E14-3D16-E48CE82EA312}"/>
              </a:ext>
            </a:extLst>
          </p:cNvPr>
          <p:cNvGrpSpPr/>
          <p:nvPr/>
        </p:nvGrpSpPr>
        <p:grpSpPr>
          <a:xfrm>
            <a:off x="2041679" y="1069327"/>
            <a:ext cx="463958" cy="587515"/>
            <a:chOff x="10947211" y="1963464"/>
            <a:chExt cx="463958" cy="587515"/>
          </a:xfrm>
        </p:grpSpPr>
        <p:sp>
          <p:nvSpPr>
            <p:cNvPr id="8" name="Right Arrow 16">
              <a:extLst>
                <a:ext uri="{FF2B5EF4-FFF2-40B4-BE49-F238E27FC236}">
                  <a16:creationId xmlns:a16="http://schemas.microsoft.com/office/drawing/2014/main" id="{A6015C0D-9999-43FB-DD9B-0AEA5BF90EF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9" name="Oval 8">
              <a:extLst>
                <a:ext uri="{FF2B5EF4-FFF2-40B4-BE49-F238E27FC236}">
                  <a16:creationId xmlns:a16="http://schemas.microsoft.com/office/drawing/2014/main" id="{12C44B57-71B4-CCA8-4B96-4A6A514B2FF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0" name="Group 9">
            <a:extLst>
              <a:ext uri="{FF2B5EF4-FFF2-40B4-BE49-F238E27FC236}">
                <a16:creationId xmlns:a16="http://schemas.microsoft.com/office/drawing/2014/main" id="{BAAF03FF-8775-0992-4A4D-2007425644C8}"/>
              </a:ext>
            </a:extLst>
          </p:cNvPr>
          <p:cNvGrpSpPr/>
          <p:nvPr/>
        </p:nvGrpSpPr>
        <p:grpSpPr>
          <a:xfrm>
            <a:off x="3636018" y="1045389"/>
            <a:ext cx="463958" cy="587515"/>
            <a:chOff x="10947211" y="1963464"/>
            <a:chExt cx="463958" cy="587515"/>
          </a:xfrm>
        </p:grpSpPr>
        <p:sp>
          <p:nvSpPr>
            <p:cNvPr id="11" name="Right Arrow 16">
              <a:extLst>
                <a:ext uri="{FF2B5EF4-FFF2-40B4-BE49-F238E27FC236}">
                  <a16:creationId xmlns:a16="http://schemas.microsoft.com/office/drawing/2014/main" id="{C35F1FBB-CDC9-20DF-0920-570C468A660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D66E275C-86A8-2CCB-8721-4765080857C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4" name="Group 13">
            <a:extLst>
              <a:ext uri="{FF2B5EF4-FFF2-40B4-BE49-F238E27FC236}">
                <a16:creationId xmlns:a16="http://schemas.microsoft.com/office/drawing/2014/main" id="{B7295A5B-48CF-DA92-4578-7351958D10BB}"/>
              </a:ext>
            </a:extLst>
          </p:cNvPr>
          <p:cNvGrpSpPr/>
          <p:nvPr/>
        </p:nvGrpSpPr>
        <p:grpSpPr>
          <a:xfrm>
            <a:off x="5305287" y="1339146"/>
            <a:ext cx="463958" cy="587515"/>
            <a:chOff x="10947211" y="1963464"/>
            <a:chExt cx="463958" cy="587515"/>
          </a:xfrm>
        </p:grpSpPr>
        <p:sp>
          <p:nvSpPr>
            <p:cNvPr id="15" name="Right Arrow 16">
              <a:extLst>
                <a:ext uri="{FF2B5EF4-FFF2-40B4-BE49-F238E27FC236}">
                  <a16:creationId xmlns:a16="http://schemas.microsoft.com/office/drawing/2014/main" id="{B1A43626-B624-43A9-2556-FBF266BDBF0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6" name="Oval 15">
              <a:extLst>
                <a:ext uri="{FF2B5EF4-FFF2-40B4-BE49-F238E27FC236}">
                  <a16:creationId xmlns:a16="http://schemas.microsoft.com/office/drawing/2014/main" id="{646CEF1C-7357-6240-11C9-C8C3D7DD010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2" name="Group 1">
            <a:extLst>
              <a:ext uri="{FF2B5EF4-FFF2-40B4-BE49-F238E27FC236}">
                <a16:creationId xmlns:a16="http://schemas.microsoft.com/office/drawing/2014/main" id="{6528AA1A-4703-530A-456D-A6DE76FC7E72}"/>
              </a:ext>
            </a:extLst>
          </p:cNvPr>
          <p:cNvGrpSpPr/>
          <p:nvPr/>
        </p:nvGrpSpPr>
        <p:grpSpPr>
          <a:xfrm>
            <a:off x="8467314" y="2473967"/>
            <a:ext cx="2206328" cy="1972451"/>
            <a:chOff x="8622323" y="2723017"/>
            <a:chExt cx="2206328" cy="1972451"/>
          </a:xfrm>
        </p:grpSpPr>
        <p:pic>
          <p:nvPicPr>
            <p:cNvPr id="7" name="Picture 6">
              <a:extLst>
                <a:ext uri="{FF2B5EF4-FFF2-40B4-BE49-F238E27FC236}">
                  <a16:creationId xmlns:a16="http://schemas.microsoft.com/office/drawing/2014/main" id="{5925CD91-656D-287E-B22D-2DE66C7387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2323" y="2723017"/>
              <a:ext cx="2206328" cy="1625273"/>
            </a:xfrm>
            <a:prstGeom prst="rect">
              <a:avLst/>
            </a:prstGeom>
          </p:spPr>
        </p:pic>
        <p:grpSp>
          <p:nvGrpSpPr>
            <p:cNvPr id="17" name="Group 16">
              <a:extLst>
                <a:ext uri="{FF2B5EF4-FFF2-40B4-BE49-F238E27FC236}">
                  <a16:creationId xmlns:a16="http://schemas.microsoft.com/office/drawing/2014/main" id="{693B7CCC-9019-5EE3-06BE-A09EAEDFD9F5}"/>
                </a:ext>
              </a:extLst>
            </p:cNvPr>
            <p:cNvGrpSpPr/>
            <p:nvPr/>
          </p:nvGrpSpPr>
          <p:grpSpPr>
            <a:xfrm>
              <a:off x="9116744" y="4107953"/>
              <a:ext cx="463958" cy="587515"/>
              <a:chOff x="10947211" y="1963464"/>
              <a:chExt cx="463958" cy="587515"/>
            </a:xfrm>
          </p:grpSpPr>
          <p:sp>
            <p:nvSpPr>
              <p:cNvPr id="18" name="Right Arrow 16">
                <a:extLst>
                  <a:ext uri="{FF2B5EF4-FFF2-40B4-BE49-F238E27FC236}">
                    <a16:creationId xmlns:a16="http://schemas.microsoft.com/office/drawing/2014/main" id="{76342A06-55A6-63BB-79B3-7930ADA16BD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7E3D2D01-ABB9-4CCF-0AF4-52715322D1F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sp>
        <p:nvSpPr>
          <p:cNvPr id="13" name="Rectangle 12">
            <a:extLst>
              <a:ext uri="{FF2B5EF4-FFF2-40B4-BE49-F238E27FC236}">
                <a16:creationId xmlns:a16="http://schemas.microsoft.com/office/drawing/2014/main" id="{C7894E18-8738-28F4-EADC-94526A7FA9A7}"/>
              </a:ext>
            </a:extLst>
          </p:cNvPr>
          <p:cNvSpPr/>
          <p:nvPr/>
        </p:nvSpPr>
        <p:spPr>
          <a:xfrm>
            <a:off x="7402979" y="413374"/>
            <a:ext cx="4334998" cy="1384995"/>
          </a:xfrm>
          <a:prstGeom prst="rect">
            <a:avLst/>
          </a:prstGeom>
        </p:spPr>
        <p:txBody>
          <a:bodyPr wrap="square">
            <a:spAutoFit/>
          </a:bodyPr>
          <a:lstStyle/>
          <a:p>
            <a:r>
              <a:rPr lang="en-US" sz="1400" b="1">
                <a:solidFill>
                  <a:schemeClr val="tx1">
                    <a:lumMod val="50000"/>
                    <a:lumOff val="50000"/>
                  </a:schemeClr>
                </a:solidFill>
              </a:rPr>
              <a:t>Selectarea și copierea blocului de cod</a:t>
            </a:r>
          </a:p>
          <a:p>
            <a:endParaRPr lang="en-US" sz="1400" b="1">
              <a:solidFill>
                <a:schemeClr val="tx1">
                  <a:lumMod val="50000"/>
                  <a:lumOff val="50000"/>
                </a:schemeClr>
              </a:solidFill>
            </a:endParaRPr>
          </a:p>
          <a:p>
            <a:pPr marL="342900" indent="-342900">
              <a:buAutoNum type="arabicPeriod"/>
            </a:pPr>
            <a:r>
              <a:rPr lang="en-US" sz="1400" b="1">
                <a:solidFill>
                  <a:schemeClr val="tx1">
                    <a:lumMod val="50000"/>
                    <a:lumOff val="50000"/>
                  </a:schemeClr>
                </a:solidFill>
              </a:rPr>
              <a:t>Se selectează zona de cod care trebuie neutralizată.</a:t>
            </a:r>
          </a:p>
          <a:p>
            <a:pPr marL="342900" indent="-342900">
              <a:buAutoNum type="arabicPeriod"/>
            </a:pPr>
            <a:r>
              <a:rPr lang="en-US" sz="1400" b="1">
                <a:solidFill>
                  <a:schemeClr val="tx1">
                    <a:lumMod val="50000"/>
                    <a:lumOff val="50000"/>
                  </a:schemeClr>
                </a:solidFill>
              </a:rPr>
              <a:t>Click dreapta pe selecție → Binary.</a:t>
            </a:r>
          </a:p>
          <a:p>
            <a:pPr marL="342900" indent="-342900">
              <a:buAutoNum type="arabicPeriod"/>
            </a:pPr>
            <a:r>
              <a:rPr lang="en-US" sz="1400" b="1">
                <a:solidFill>
                  <a:schemeClr val="tx1">
                    <a:lumMod val="50000"/>
                    <a:lumOff val="50000"/>
                  </a:schemeClr>
                </a:solidFill>
              </a:rPr>
              <a:t>Se alege Fill with NOPs pentru a umple blocul de cod cu instrucțiuni NOP (No Operation).</a:t>
            </a:r>
          </a:p>
        </p:txBody>
      </p:sp>
      <p:sp>
        <p:nvSpPr>
          <p:cNvPr id="19" name="Rectangle 18">
            <a:extLst>
              <a:ext uri="{FF2B5EF4-FFF2-40B4-BE49-F238E27FC236}">
                <a16:creationId xmlns:a16="http://schemas.microsoft.com/office/drawing/2014/main" id="{322C51AD-F969-EB6C-6FA6-157FC8DF4B75}"/>
              </a:ext>
            </a:extLst>
          </p:cNvPr>
          <p:cNvSpPr/>
          <p:nvPr/>
        </p:nvSpPr>
        <p:spPr>
          <a:xfrm>
            <a:off x="7495302" y="4851656"/>
            <a:ext cx="4334998" cy="1169551"/>
          </a:xfrm>
          <a:prstGeom prst="rect">
            <a:avLst/>
          </a:prstGeom>
        </p:spPr>
        <p:txBody>
          <a:bodyPr wrap="square">
            <a:spAutoFit/>
          </a:bodyPr>
          <a:lstStyle/>
          <a:p>
            <a:r>
              <a:rPr lang="en-US" sz="1400" b="1">
                <a:solidFill>
                  <a:schemeClr val="tx1">
                    <a:lumMod val="50000"/>
                    <a:lumOff val="50000"/>
                  </a:schemeClr>
                </a:solidFill>
              </a:rPr>
              <a:t>4. Apare fereastra „Size”, în care se confirmă dimensiunea blocului. Este afișată dimensiunea exactă (în bytes) a blocului selectat. Se confirmă cu OK, iar codul este înlocuit în memorie cu instrucțiuni NOP (0x90), care nu au niciun efect la execuție.</a:t>
            </a:r>
          </a:p>
        </p:txBody>
      </p:sp>
    </p:spTree>
    <p:extLst>
      <p:ext uri="{BB962C8B-B14F-4D97-AF65-F5344CB8AC3E}">
        <p14:creationId xmlns:p14="http://schemas.microsoft.com/office/powerpoint/2010/main" val="2470845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79567-2ACD-1C3A-2149-992276078F79}"/>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DD1912A9-53A8-CCE4-DC7E-A5F5155C36B9}"/>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27838D56-3B07-439C-2DE9-552C41151D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00" y="276959"/>
            <a:ext cx="6733332" cy="6350978"/>
          </a:xfrm>
          <a:prstGeom prst="rect">
            <a:avLst/>
          </a:prstGeom>
        </p:spPr>
      </p:pic>
      <p:grpSp>
        <p:nvGrpSpPr>
          <p:cNvPr id="7" name="Group 6">
            <a:extLst>
              <a:ext uri="{FF2B5EF4-FFF2-40B4-BE49-F238E27FC236}">
                <a16:creationId xmlns:a16="http://schemas.microsoft.com/office/drawing/2014/main" id="{73DC4058-7AC7-1FE6-93E2-33AE06A45D51}"/>
              </a:ext>
            </a:extLst>
          </p:cNvPr>
          <p:cNvGrpSpPr/>
          <p:nvPr/>
        </p:nvGrpSpPr>
        <p:grpSpPr>
          <a:xfrm>
            <a:off x="419419" y="1174835"/>
            <a:ext cx="463958" cy="587515"/>
            <a:chOff x="10947211" y="1963464"/>
            <a:chExt cx="463958" cy="587515"/>
          </a:xfrm>
        </p:grpSpPr>
        <p:sp>
          <p:nvSpPr>
            <p:cNvPr id="8" name="Right Arrow 16">
              <a:extLst>
                <a:ext uri="{FF2B5EF4-FFF2-40B4-BE49-F238E27FC236}">
                  <a16:creationId xmlns:a16="http://schemas.microsoft.com/office/drawing/2014/main" id="{AAE142A8-A5A1-7772-ACF9-CF5BFE9379A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9" name="Oval 8">
              <a:extLst>
                <a:ext uri="{FF2B5EF4-FFF2-40B4-BE49-F238E27FC236}">
                  <a16:creationId xmlns:a16="http://schemas.microsoft.com/office/drawing/2014/main" id="{94326C5C-D8A1-B27B-F403-3524B0E75D9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13" name="Group 12">
            <a:extLst>
              <a:ext uri="{FF2B5EF4-FFF2-40B4-BE49-F238E27FC236}">
                <a16:creationId xmlns:a16="http://schemas.microsoft.com/office/drawing/2014/main" id="{882B63CC-18A8-DAD5-BF71-5B855225D683}"/>
              </a:ext>
            </a:extLst>
          </p:cNvPr>
          <p:cNvGrpSpPr/>
          <p:nvPr/>
        </p:nvGrpSpPr>
        <p:grpSpPr>
          <a:xfrm>
            <a:off x="7813964" y="2125423"/>
            <a:ext cx="3396092" cy="3599533"/>
            <a:chOff x="7831548" y="1861448"/>
            <a:chExt cx="3396092" cy="3599533"/>
          </a:xfrm>
        </p:grpSpPr>
        <p:pic>
          <p:nvPicPr>
            <p:cNvPr id="5" name="Picture 4">
              <a:extLst>
                <a:ext uri="{FF2B5EF4-FFF2-40B4-BE49-F238E27FC236}">
                  <a16:creationId xmlns:a16="http://schemas.microsoft.com/office/drawing/2014/main" id="{1A43D0F2-80CC-A509-4F1C-7601DA1CB3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1548" y="1861448"/>
              <a:ext cx="3396092" cy="3197490"/>
            </a:xfrm>
            <a:prstGeom prst="rect">
              <a:avLst/>
            </a:prstGeom>
          </p:spPr>
        </p:pic>
        <p:grpSp>
          <p:nvGrpSpPr>
            <p:cNvPr id="10" name="Group 9">
              <a:extLst>
                <a:ext uri="{FF2B5EF4-FFF2-40B4-BE49-F238E27FC236}">
                  <a16:creationId xmlns:a16="http://schemas.microsoft.com/office/drawing/2014/main" id="{D11B23D2-8F4A-1185-CA73-8CE382C37E80}"/>
                </a:ext>
              </a:extLst>
            </p:cNvPr>
            <p:cNvGrpSpPr/>
            <p:nvPr/>
          </p:nvGrpSpPr>
          <p:grpSpPr>
            <a:xfrm>
              <a:off x="9995787" y="4873466"/>
              <a:ext cx="463958" cy="587515"/>
              <a:chOff x="10947211" y="1963464"/>
              <a:chExt cx="463958" cy="587515"/>
            </a:xfrm>
          </p:grpSpPr>
          <p:sp>
            <p:nvSpPr>
              <p:cNvPr id="11" name="Right Arrow 16">
                <a:extLst>
                  <a:ext uri="{FF2B5EF4-FFF2-40B4-BE49-F238E27FC236}">
                    <a16:creationId xmlns:a16="http://schemas.microsoft.com/office/drawing/2014/main" id="{6B3AF232-42FA-778A-AA91-EAD1BAEB568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FA6ECCE0-E00D-9B42-930F-6B3B77DBC43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sp>
        <p:nvSpPr>
          <p:cNvPr id="4" name="Rectangle 3">
            <a:extLst>
              <a:ext uri="{FF2B5EF4-FFF2-40B4-BE49-F238E27FC236}">
                <a16:creationId xmlns:a16="http://schemas.microsoft.com/office/drawing/2014/main" id="{B7C98C98-B246-8C43-1B55-55BFE0F2772D}"/>
              </a:ext>
            </a:extLst>
          </p:cNvPr>
          <p:cNvSpPr/>
          <p:nvPr/>
        </p:nvSpPr>
        <p:spPr>
          <a:xfrm>
            <a:off x="7408898" y="408034"/>
            <a:ext cx="4334998" cy="1600438"/>
          </a:xfrm>
          <a:prstGeom prst="rect">
            <a:avLst/>
          </a:prstGeom>
        </p:spPr>
        <p:txBody>
          <a:bodyPr wrap="square">
            <a:spAutoFit/>
          </a:bodyPr>
          <a:lstStyle/>
          <a:p>
            <a:r>
              <a:rPr lang="en-US" sz="1400" b="1">
                <a:solidFill>
                  <a:schemeClr val="tx1">
                    <a:lumMod val="50000"/>
                    <a:lumOff val="50000"/>
                  </a:schemeClr>
                </a:solidFill>
              </a:rPr>
              <a:t>5. Toate modificările realizate în memoria procesului sunt vizibile, anume, codul injectat este activ, iar codul remanent a fost înlocuit cu instrucțiuni NOP. Aceasta este forma finală a codului care urmează a fi salvat în fișier.</a:t>
            </a:r>
          </a:p>
          <a:p>
            <a:r>
              <a:rPr lang="en-US" sz="1400" b="1">
                <a:solidFill>
                  <a:schemeClr val="tx1">
                    <a:lumMod val="50000"/>
                    <a:lumOff val="50000"/>
                  </a:schemeClr>
                </a:solidFill>
              </a:rPr>
              <a:t>6. Se aplică patch-urile în fișierul original folosind butonul Patch File.</a:t>
            </a:r>
          </a:p>
        </p:txBody>
      </p:sp>
      <p:sp>
        <p:nvSpPr>
          <p:cNvPr id="6" name="Rectangle 5">
            <a:extLst>
              <a:ext uri="{FF2B5EF4-FFF2-40B4-BE49-F238E27FC236}">
                <a16:creationId xmlns:a16="http://schemas.microsoft.com/office/drawing/2014/main" id="{8F0B9CE3-C02E-0B9B-5B6B-B30AFB287FE6}"/>
              </a:ext>
            </a:extLst>
          </p:cNvPr>
          <p:cNvSpPr/>
          <p:nvPr/>
        </p:nvSpPr>
        <p:spPr>
          <a:xfrm>
            <a:off x="7408898" y="5841907"/>
            <a:ext cx="4334998" cy="738664"/>
          </a:xfrm>
          <a:prstGeom prst="rect">
            <a:avLst/>
          </a:prstGeom>
        </p:spPr>
        <p:txBody>
          <a:bodyPr wrap="square">
            <a:spAutoFit/>
          </a:bodyPr>
          <a:lstStyle/>
          <a:p>
            <a:r>
              <a:rPr lang="en-US" sz="1400" b="1">
                <a:solidFill>
                  <a:schemeClr val="tx1">
                    <a:lumMod val="50000"/>
                    <a:lumOff val="50000"/>
                  </a:schemeClr>
                </a:solidFill>
              </a:rPr>
              <a:t>Patch-ul a fost aplicat cu succes. Modificările făcute în memoria procesului sunt acum salvate permanent în fișierul mic.exe.</a:t>
            </a:r>
          </a:p>
        </p:txBody>
      </p:sp>
    </p:spTree>
    <p:extLst>
      <p:ext uri="{BB962C8B-B14F-4D97-AF65-F5344CB8AC3E}">
        <p14:creationId xmlns:p14="http://schemas.microsoft.com/office/powerpoint/2010/main" val="3465569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32755-4B5A-0758-D46D-C8B305FC9BE3}"/>
            </a:ext>
          </a:extLst>
        </p:cNvPr>
        <p:cNvGrpSpPr/>
        <p:nvPr/>
      </p:nvGrpSpPr>
      <p:grpSpPr>
        <a:xfrm>
          <a:off x="0" y="0"/>
          <a:ext cx="0" cy="0"/>
          <a:chOff x="0" y="0"/>
          <a:chExt cx="0" cy="0"/>
        </a:xfrm>
      </p:grpSpPr>
      <p:sp>
        <p:nvSpPr>
          <p:cNvPr id="13" name="Flowchart: Process 12">
            <a:extLst>
              <a:ext uri="{FF2B5EF4-FFF2-40B4-BE49-F238E27FC236}">
                <a16:creationId xmlns:a16="http://schemas.microsoft.com/office/drawing/2014/main" id="{88B8E901-3B1E-23F9-DDBF-E7A68618626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Rectangle 1">
            <a:extLst>
              <a:ext uri="{FF2B5EF4-FFF2-40B4-BE49-F238E27FC236}">
                <a16:creationId xmlns:a16="http://schemas.microsoft.com/office/drawing/2014/main" id="{A5D2B63A-F7F8-44BB-F43B-218624242914}"/>
              </a:ext>
            </a:extLst>
          </p:cNvPr>
          <p:cNvSpPr/>
          <p:nvPr/>
        </p:nvSpPr>
        <p:spPr>
          <a:xfrm>
            <a:off x="7256317" y="587837"/>
            <a:ext cx="4810055" cy="3754874"/>
          </a:xfrm>
          <a:prstGeom prst="rect">
            <a:avLst/>
          </a:prstGeom>
        </p:spPr>
        <p:txBody>
          <a:bodyPr wrap="square">
            <a:spAutoFit/>
          </a:bodyPr>
          <a:lstStyle/>
          <a:p>
            <a:r>
              <a:rPr lang="en-US" sz="1400" b="1">
                <a:solidFill>
                  <a:schemeClr val="tx1">
                    <a:lumMod val="50000"/>
                    <a:lumOff val="50000"/>
                  </a:schemeClr>
                </a:solidFill>
              </a:rPr>
              <a:t>Echivalare</a:t>
            </a:r>
          </a:p>
          <a:p>
            <a:endParaRPr lang="en-US" sz="1400" b="1">
              <a:solidFill>
                <a:schemeClr val="tx1">
                  <a:lumMod val="50000"/>
                  <a:lumOff val="50000"/>
                </a:schemeClr>
              </a:solidFill>
            </a:endParaRPr>
          </a:p>
          <a:p>
            <a:pPr marL="342900" indent="-342900">
              <a:buAutoNum type="arabicPeriod"/>
            </a:pPr>
            <a:r>
              <a:rPr lang="en-US" sz="1400" b="1">
                <a:solidFill>
                  <a:schemeClr val="tx1">
                    <a:lumMod val="50000"/>
                    <a:lumOff val="50000"/>
                  </a:schemeClr>
                </a:solidFill>
              </a:rPr>
              <a:t>Instrucțiunea ret marchează finalul codului duplicat. La execuție, procesorul va reveni automat la adresa salvată anterior de instrucțiunea call. </a:t>
            </a:r>
          </a:p>
          <a:p>
            <a:pPr marL="342900" indent="-342900">
              <a:buAutoNum type="arabicPeriod"/>
            </a:pPr>
            <a:endParaRPr lang="en-US" sz="1400" b="1">
              <a:solidFill>
                <a:schemeClr val="tx1">
                  <a:lumMod val="50000"/>
                  <a:lumOff val="50000"/>
                </a:schemeClr>
              </a:solidFill>
            </a:endParaRPr>
          </a:p>
          <a:p>
            <a:r>
              <a:rPr lang="en-US" sz="1400" b="1">
                <a:solidFill>
                  <a:schemeClr val="tx1">
                    <a:lumMod val="50000"/>
                    <a:lumOff val="50000"/>
                  </a:schemeClr>
                </a:solidFill>
              </a:rPr>
              <a:t>Această revenire este crucială pentru ca programul să nu se prăbușească. </a:t>
            </a:r>
          </a:p>
          <a:p>
            <a:endParaRPr lang="en-US" sz="1400" b="1">
              <a:solidFill>
                <a:schemeClr val="tx1">
                  <a:lumMod val="50000"/>
                  <a:lumOff val="50000"/>
                </a:schemeClr>
              </a:solidFill>
            </a:endParaRPr>
          </a:p>
          <a:p>
            <a:r>
              <a:rPr lang="en-US" sz="1400" b="1">
                <a:solidFill>
                  <a:schemeClr val="tx1">
                    <a:lumMod val="50000"/>
                    <a:lumOff val="50000"/>
                  </a:schemeClr>
                </a:solidFill>
              </a:rPr>
              <a:t>a) Explicație internă: când CPU întâlnește call, face în realitate două operații:→ push adresa următoarei instrucțiuni (00402013)→ jmp către 00402024 (codul injectat). Aceasta este logica ascunsă în spatele unui call.</a:t>
            </a:r>
          </a:p>
          <a:p>
            <a:endParaRPr lang="en-US" sz="1400" b="1">
              <a:solidFill>
                <a:schemeClr val="tx1">
                  <a:lumMod val="50000"/>
                  <a:lumOff val="50000"/>
                </a:schemeClr>
              </a:solidFill>
            </a:endParaRPr>
          </a:p>
          <a:p>
            <a:r>
              <a:rPr lang="en-US" sz="1400" b="1">
                <a:solidFill>
                  <a:schemeClr val="tx1">
                    <a:lumMod val="50000"/>
                    <a:lumOff val="50000"/>
                  </a:schemeClr>
                </a:solidFill>
              </a:rPr>
              <a:t>b) Putem testa această logică înlocuind call cu push și jmp. Rezultatul este identic la execuție, dar mult mai flexibil pentru shellcode sau patching.</a:t>
            </a:r>
          </a:p>
        </p:txBody>
      </p:sp>
      <p:sp>
        <p:nvSpPr>
          <p:cNvPr id="4" name="Rectangle 1">
            <a:extLst>
              <a:ext uri="{FF2B5EF4-FFF2-40B4-BE49-F238E27FC236}">
                <a16:creationId xmlns:a16="http://schemas.microsoft.com/office/drawing/2014/main" id="{CE2EE749-8FDD-9828-55CD-D8D5E39701B3}"/>
              </a:ext>
            </a:extLst>
          </p:cNvPr>
          <p:cNvSpPr>
            <a:spLocks noChangeArrowheads="1"/>
          </p:cNvSpPr>
          <p:nvPr/>
        </p:nvSpPr>
        <p:spPr bwMode="auto">
          <a:xfrm>
            <a:off x="9902215" y="5165085"/>
            <a:ext cx="1877437"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chemeClr val="tx1">
                    <a:lumMod val="65000"/>
                    <a:lumOff val="35000"/>
                  </a:schemeClr>
                </a:solidFill>
                <a:effectLst/>
                <a:uLnTx/>
                <a:uFillTx/>
                <a:latin typeface="Arial" panose="020B0604020202020204" pitchFamily="34" charset="0"/>
                <a:ea typeface="+mn-ea"/>
                <a:cs typeface="+mn-cs"/>
              </a:rPr>
              <a:t>CPU face intern:</a:t>
            </a:r>
            <a:endParaRPr kumimoji="0" lang="en-US" altLang="en-US" sz="1000" b="0" i="0" u="none" strike="noStrike" kern="1200" cap="none" spc="0" normalizeH="0" baseline="0" noProof="0" dirty="0">
              <a:ln>
                <a:noFill/>
              </a:ln>
              <a:solidFill>
                <a:schemeClr val="tx1">
                  <a:lumMod val="65000"/>
                  <a:lumOff val="35000"/>
                </a:schemeClr>
              </a:solidFill>
              <a:effectLst/>
              <a:uLnTx/>
              <a:uFillTx/>
              <a:latin typeface="Arial Unicode MS" panose="020B0604020202020204" pitchFamily="34" charset="-128"/>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chemeClr val="tx1">
                    <a:lumMod val="65000"/>
                    <a:lumOff val="35000"/>
                  </a:schemeClr>
                </a:solidFill>
                <a:effectLst/>
                <a:uLnTx/>
                <a:uFillTx/>
                <a:latin typeface="Arial Unicode MS" panose="020B0604020202020204" pitchFamily="34" charset="-128"/>
                <a:ea typeface="+mn-ea"/>
                <a:cs typeface="+mn-cs"/>
              </a:rPr>
              <a:t>push 00402013 </a:t>
            </a:r>
            <a:endParaRPr kumimoji="0" lang="en-US" altLang="en-US" sz="1000" b="0" i="0" u="none" strike="noStrike" kern="1200" cap="none" spc="0" normalizeH="0" baseline="0" noProof="0" dirty="0">
              <a:ln>
                <a:noFill/>
              </a:ln>
              <a:solidFill>
                <a:schemeClr val="tx1">
                  <a:lumMod val="65000"/>
                  <a:lumOff val="35000"/>
                </a:schemeClr>
              </a:solidFill>
              <a:effectLst/>
              <a:uLnTx/>
              <a:uFillTx/>
              <a:latin typeface="Arial Unicode MS" panose="020B0604020202020204" pitchFamily="34" charset="-128"/>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000" b="0" i="0" u="none" strike="noStrike" kern="1200" cap="none" spc="0" normalizeH="0" baseline="0" noProof="0" dirty="0" err="1">
                <a:ln>
                  <a:noFill/>
                </a:ln>
                <a:solidFill>
                  <a:schemeClr val="tx1">
                    <a:lumMod val="65000"/>
                    <a:lumOff val="35000"/>
                  </a:schemeClr>
                </a:solidFill>
                <a:effectLst/>
                <a:uLnTx/>
                <a:uFillTx/>
                <a:latin typeface="Arial Unicode MS" panose="020B0604020202020204" pitchFamily="34" charset="-128"/>
                <a:ea typeface="+mn-ea"/>
                <a:cs typeface="+mn-cs"/>
              </a:rPr>
              <a:t>jmp</a:t>
            </a:r>
            <a:r>
              <a:rPr kumimoji="0" lang="en-US" altLang="en-US" sz="1000" b="0" i="0" u="none" strike="noStrike" kern="1200" cap="none" spc="0" normalizeH="0" baseline="0" noProof="0" dirty="0">
                <a:ln>
                  <a:noFill/>
                </a:ln>
                <a:solidFill>
                  <a:schemeClr val="tx1">
                    <a:lumMod val="65000"/>
                    <a:lumOff val="35000"/>
                  </a:schemeClr>
                </a:solidFill>
                <a:effectLst/>
                <a:uLnTx/>
                <a:uFillTx/>
                <a:latin typeface="Arial Unicode MS" panose="020B0604020202020204" pitchFamily="34" charset="-128"/>
                <a:ea typeface="+mn-ea"/>
                <a:cs typeface="+mn-cs"/>
              </a:rPr>
              <a:t> 00402024</a:t>
            </a:r>
            <a:endParaRPr kumimoji="0" lang="en-US" altLang="en-US" sz="1800" b="0" i="0" u="none" strike="noStrike" kern="1200" cap="none" spc="0" normalizeH="0" baseline="0" noProof="0" dirty="0">
              <a:ln>
                <a:noFill/>
              </a:ln>
              <a:solidFill>
                <a:schemeClr val="tx1">
                  <a:lumMod val="65000"/>
                  <a:lumOff val="35000"/>
                </a:schemeClr>
              </a:solidFill>
              <a:effectLst/>
              <a:uLnTx/>
              <a:uFillTx/>
              <a:latin typeface="Arial" panose="020B0604020202020204" pitchFamily="34" charset="0"/>
              <a:ea typeface="+mn-ea"/>
              <a:cs typeface="+mn-cs"/>
            </a:endParaRPr>
          </a:p>
        </p:txBody>
      </p:sp>
      <p:grpSp>
        <p:nvGrpSpPr>
          <p:cNvPr id="17" name="Group 16">
            <a:extLst>
              <a:ext uri="{FF2B5EF4-FFF2-40B4-BE49-F238E27FC236}">
                <a16:creationId xmlns:a16="http://schemas.microsoft.com/office/drawing/2014/main" id="{8DEF31FC-DF91-DEA2-8F60-D24278065E9A}"/>
              </a:ext>
            </a:extLst>
          </p:cNvPr>
          <p:cNvGrpSpPr/>
          <p:nvPr/>
        </p:nvGrpSpPr>
        <p:grpSpPr>
          <a:xfrm>
            <a:off x="361700" y="276959"/>
            <a:ext cx="6733333" cy="6350978"/>
            <a:chOff x="361700" y="276959"/>
            <a:chExt cx="6733333" cy="6350978"/>
          </a:xfrm>
        </p:grpSpPr>
        <p:pic>
          <p:nvPicPr>
            <p:cNvPr id="25" name="Picture 24">
              <a:extLst>
                <a:ext uri="{FF2B5EF4-FFF2-40B4-BE49-F238E27FC236}">
                  <a16:creationId xmlns:a16="http://schemas.microsoft.com/office/drawing/2014/main" id="{C7A375BB-7C18-BFA0-FFDD-E0DCD909B0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00" y="276959"/>
              <a:ext cx="6733333" cy="6350978"/>
            </a:xfrm>
            <a:prstGeom prst="rect">
              <a:avLst/>
            </a:prstGeom>
          </p:spPr>
        </p:pic>
        <p:grpSp>
          <p:nvGrpSpPr>
            <p:cNvPr id="14" name="Group 13">
              <a:extLst>
                <a:ext uri="{FF2B5EF4-FFF2-40B4-BE49-F238E27FC236}">
                  <a16:creationId xmlns:a16="http://schemas.microsoft.com/office/drawing/2014/main" id="{ED1ACD53-1848-37D4-876D-63667B93F0BC}"/>
                </a:ext>
              </a:extLst>
            </p:cNvPr>
            <p:cNvGrpSpPr/>
            <p:nvPr/>
          </p:nvGrpSpPr>
          <p:grpSpPr>
            <a:xfrm>
              <a:off x="2104809" y="1913388"/>
              <a:ext cx="463958" cy="587515"/>
              <a:chOff x="10947211" y="1963464"/>
              <a:chExt cx="463958" cy="587515"/>
            </a:xfrm>
          </p:grpSpPr>
          <p:sp>
            <p:nvSpPr>
              <p:cNvPr id="15" name="Right Arrow 16">
                <a:extLst>
                  <a:ext uri="{FF2B5EF4-FFF2-40B4-BE49-F238E27FC236}">
                    <a16:creationId xmlns:a16="http://schemas.microsoft.com/office/drawing/2014/main" id="{FF1BB0F5-F526-0178-2C94-B230BED31D1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6" name="Oval 15">
                <a:extLst>
                  <a:ext uri="{FF2B5EF4-FFF2-40B4-BE49-F238E27FC236}">
                    <a16:creationId xmlns:a16="http://schemas.microsoft.com/office/drawing/2014/main" id="{F7453022-0330-2A85-B88A-36C2EEB6B34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sp>
        <p:nvSpPr>
          <p:cNvPr id="3" name="Rectangle 1">
            <a:extLst>
              <a:ext uri="{FF2B5EF4-FFF2-40B4-BE49-F238E27FC236}">
                <a16:creationId xmlns:a16="http://schemas.microsoft.com/office/drawing/2014/main" id="{AAA2DA68-84B1-62FE-C22F-9AC7444F776D}"/>
              </a:ext>
            </a:extLst>
          </p:cNvPr>
          <p:cNvSpPr>
            <a:spLocks noChangeArrowheads="1"/>
          </p:cNvSpPr>
          <p:nvPr/>
        </p:nvSpPr>
        <p:spPr bwMode="auto">
          <a:xfrm>
            <a:off x="7370032" y="5195535"/>
            <a:ext cx="183896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altLang="en-US">
                <a:solidFill>
                  <a:schemeClr val="tx1">
                    <a:lumMod val="65000"/>
                    <a:lumOff val="35000"/>
                  </a:schemeClr>
                </a:solidFill>
                <a:latin typeface="Arial" panose="020B0604020202020204" pitchFamily="34" charset="0"/>
              </a:rPr>
              <a:t>call mic.402024</a:t>
            </a:r>
            <a:endParaRPr kumimoji="0" lang="en-US" altLang="en-US" sz="1000" b="0" i="0" u="none" strike="noStrike" kern="1200" cap="none" spc="0" normalizeH="0" baseline="0" noProof="0" dirty="0">
              <a:ln>
                <a:noFill/>
              </a:ln>
              <a:solidFill>
                <a:schemeClr val="tx1">
                  <a:lumMod val="65000"/>
                  <a:lumOff val="35000"/>
                </a:schemeClr>
              </a:solidFill>
              <a:effectLst/>
              <a:uLnTx/>
              <a:uFillTx/>
              <a:latin typeface="Arial Unicode MS" panose="020B0604020202020204" pitchFamily="34" charset="-128"/>
              <a:ea typeface="+mn-ea"/>
              <a:cs typeface="+mn-cs"/>
            </a:endParaRPr>
          </a:p>
        </p:txBody>
      </p:sp>
      <p:sp>
        <p:nvSpPr>
          <p:cNvPr id="5" name="Arrow: Right 4">
            <a:extLst>
              <a:ext uri="{FF2B5EF4-FFF2-40B4-BE49-F238E27FC236}">
                <a16:creationId xmlns:a16="http://schemas.microsoft.com/office/drawing/2014/main" id="{0AAF58C7-4CE4-1FE7-2581-26C6041C53F9}"/>
              </a:ext>
            </a:extLst>
          </p:cNvPr>
          <p:cNvSpPr/>
          <p:nvPr/>
        </p:nvSpPr>
        <p:spPr>
          <a:xfrm>
            <a:off x="9342280" y="5292105"/>
            <a:ext cx="377215" cy="176192"/>
          </a:xfrm>
          <a:prstGeom prst="rightArrow">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9E17B60-2AD3-DACC-5875-F9CD89D487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477" y="2971800"/>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296151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a:extLst>
              <a:ext uri="{FF2B5EF4-FFF2-40B4-BE49-F238E27FC236}">
                <a16:creationId xmlns:a16="http://schemas.microsoft.com/office/drawing/2014/main" id="{7C92B426-CCAC-3DF7-6586-8933F88189C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4" name="Rectangle 3">
            <a:extLst>
              <a:ext uri="{FF2B5EF4-FFF2-40B4-BE49-F238E27FC236}">
                <a16:creationId xmlns:a16="http://schemas.microsoft.com/office/drawing/2014/main" id="{0377ABF0-6986-4626-A7A0-BAFEF768549F}"/>
              </a:ext>
            </a:extLst>
          </p:cNvPr>
          <p:cNvSpPr/>
          <p:nvPr/>
        </p:nvSpPr>
        <p:spPr>
          <a:xfrm>
            <a:off x="495675" y="513015"/>
            <a:ext cx="4296508" cy="1384995"/>
          </a:xfrm>
          <a:prstGeom prst="rect">
            <a:avLst/>
          </a:prstGeom>
        </p:spPr>
        <p:txBody>
          <a:bodyPr wrap="square">
            <a:spAutoFit/>
          </a:bodyPr>
          <a:lstStyle/>
          <a:p>
            <a:r>
              <a:rPr lang="en-US" sz="1400" b="1">
                <a:solidFill>
                  <a:schemeClr val="tx1">
                    <a:lumMod val="50000"/>
                    <a:lumOff val="50000"/>
                  </a:schemeClr>
                </a:solidFill>
              </a:rPr>
              <a:t>Echivalare</a:t>
            </a:r>
          </a:p>
          <a:p>
            <a:pPr marL="342900" indent="-342900">
              <a:buFont typeface="+mj-lt"/>
              <a:buAutoNum type="alphaLcParenR"/>
            </a:pPr>
            <a:endParaRPr lang="en-US" sz="1400" b="1">
              <a:solidFill>
                <a:schemeClr val="tx1">
                  <a:lumMod val="50000"/>
                  <a:lumOff val="50000"/>
                </a:schemeClr>
              </a:solidFill>
            </a:endParaRPr>
          </a:p>
          <a:p>
            <a:r>
              <a:rPr lang="en-US" sz="1400" b="1">
                <a:solidFill>
                  <a:schemeClr val="tx1">
                    <a:lumMod val="50000"/>
                    <a:lumOff val="50000"/>
                  </a:schemeClr>
                </a:solidFill>
              </a:rPr>
              <a:t>2. Instrucțiunea call este echivalentă cu o combinație internă de push + jmp. După execuția codului injectat, ret revine exact unde trebuie – la adresa salvată. Astfel, fluxul programului nu este întrerupt și pare natural.</a:t>
            </a:r>
          </a:p>
        </p:txBody>
      </p:sp>
      <p:sp>
        <p:nvSpPr>
          <p:cNvPr id="8" name="Rectangle 1">
            <a:extLst>
              <a:ext uri="{FF2B5EF4-FFF2-40B4-BE49-F238E27FC236}">
                <a16:creationId xmlns:a16="http://schemas.microsoft.com/office/drawing/2014/main" id="{D55A87D2-A755-E88B-1036-02EA2BECC89B}"/>
              </a:ext>
            </a:extLst>
          </p:cNvPr>
          <p:cNvSpPr>
            <a:spLocks noChangeArrowheads="1"/>
          </p:cNvSpPr>
          <p:nvPr/>
        </p:nvSpPr>
        <p:spPr bwMode="auto">
          <a:xfrm>
            <a:off x="558562" y="2241162"/>
            <a:ext cx="4136943"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fr-FR" altLang="en-US" sz="1400" b="1">
                <a:solidFill>
                  <a:schemeClr val="tx1">
                    <a:lumMod val="50000"/>
                    <a:lumOff val="50000"/>
                  </a:schemeClr>
                </a:solidFill>
              </a:rPr>
              <a:t>De ce să folosiți push + ret în loc de call?</a:t>
            </a:r>
          </a:p>
          <a:p>
            <a:pPr marL="0" marR="0" lvl="0" indent="0" algn="l" defTabSz="914400" rtl="0" eaLnBrk="0" fontAlgn="base" latinLnBrk="0" hangingPunct="0">
              <a:lnSpc>
                <a:spcPct val="100000"/>
              </a:lnSpc>
              <a:spcBef>
                <a:spcPct val="0"/>
              </a:spcBef>
              <a:spcAft>
                <a:spcPct val="0"/>
              </a:spcAft>
              <a:buClrTx/>
              <a:buSzTx/>
              <a:buFontTx/>
              <a:buNone/>
              <a:tabLst/>
              <a:defRPr/>
            </a:pPr>
            <a:endParaRPr lang="en-US" altLang="en-US" sz="1400" b="1" dirty="0">
              <a:solidFill>
                <a:schemeClr val="tx1">
                  <a:lumMod val="50000"/>
                  <a:lumOff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lang="en-US" altLang="en-US" sz="1400" b="1">
                <a:solidFill>
                  <a:schemeClr val="tx1">
                    <a:lumMod val="50000"/>
                    <a:lumOff val="50000"/>
                  </a:schemeClr>
                </a:solidFill>
              </a:rPr>
              <a:t>Ofuscare </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poate</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păcăli</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dezasamblorul</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sau</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analiza</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statică</a:t>
            </a:r>
            <a:r>
              <a:rPr lang="en-US" altLang="en-US" sz="1400" b="1" dirty="0">
                <a:solidFill>
                  <a:schemeClr val="tx1">
                    <a:lumMod val="50000"/>
                    <a:lumOff val="50000"/>
                  </a:schemeClr>
                </a:solidFill>
              </a:rPr>
              <a:t> (</a:t>
            </a:r>
            <a:r>
              <a:rPr lang="en-US" altLang="en-US" sz="1400" b="1">
                <a:solidFill>
                  <a:schemeClr val="tx1">
                    <a:lumMod val="50000"/>
                    <a:lumOff val="50000"/>
                  </a:schemeClr>
                </a:solidFill>
              </a:rPr>
              <a:t>nu este </a:t>
            </a:r>
            <a:r>
              <a:rPr lang="en-US" altLang="en-US" sz="1400" b="1" dirty="0">
                <a:solidFill>
                  <a:schemeClr val="tx1">
                    <a:lumMod val="50000"/>
                    <a:lumOff val="50000"/>
                  </a:schemeClr>
                </a:solidFill>
              </a:rPr>
              <a:t>un call </a:t>
            </a:r>
            <a:r>
              <a:rPr lang="en-US" altLang="en-US" sz="1400" b="1" dirty="0" err="1">
                <a:solidFill>
                  <a:schemeClr val="tx1">
                    <a:lumMod val="50000"/>
                    <a:lumOff val="50000"/>
                  </a:schemeClr>
                </a:solidFill>
              </a:rPr>
              <a:t>obișnuit</a:t>
            </a:r>
            <a:r>
              <a:rPr lang="en-US" altLang="en-US" sz="1400" b="1" dirty="0">
                <a:solidFill>
                  <a:schemeClr val="tx1">
                    <a:lumMod val="50000"/>
                    <a:lumOff val="50000"/>
                  </a:schemeClr>
                </a:solidFill>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lang="en-US" altLang="en-US" sz="1400" b="1" dirty="0">
              <a:solidFill>
                <a:schemeClr val="tx1">
                  <a:lumMod val="50000"/>
                  <a:lumOff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lang="en-US" altLang="en-US" sz="1400" b="1">
                <a:solidFill>
                  <a:schemeClr val="tx1">
                    <a:lumMod val="50000"/>
                    <a:lumOff val="50000"/>
                  </a:schemeClr>
                </a:solidFill>
              </a:rPr>
              <a:t>Stil </a:t>
            </a:r>
            <a:r>
              <a:rPr lang="en-US" altLang="en-US" sz="1400" b="1" dirty="0">
                <a:solidFill>
                  <a:schemeClr val="tx1">
                    <a:lumMod val="50000"/>
                    <a:lumOff val="50000"/>
                  </a:schemeClr>
                </a:solidFill>
              </a:rPr>
              <a:t>shellcode / malware – </a:t>
            </a:r>
            <a:r>
              <a:rPr lang="en-US" altLang="en-US" sz="1400" b="1" dirty="0" err="1">
                <a:solidFill>
                  <a:schemeClr val="tx1">
                    <a:lumMod val="50000"/>
                    <a:lumOff val="50000"/>
                  </a:schemeClr>
                </a:solidFill>
              </a:rPr>
              <a:t>metode</a:t>
            </a:r>
            <a:r>
              <a:rPr lang="en-US" altLang="en-US" sz="1400" b="1" dirty="0">
                <a:solidFill>
                  <a:schemeClr val="tx1">
                    <a:lumMod val="50000"/>
                    <a:lumOff val="50000"/>
                  </a:schemeClr>
                </a:solidFill>
              </a:rPr>
              <a:t> de </a:t>
            </a:r>
            <a:r>
              <a:rPr lang="en-US" altLang="en-US" sz="1400" b="1" dirty="0" err="1">
                <a:solidFill>
                  <a:schemeClr val="tx1">
                    <a:lumMod val="50000"/>
                    <a:lumOff val="50000"/>
                  </a:schemeClr>
                </a:solidFill>
              </a:rPr>
              <a:t>execuție</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indirecte</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mai</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greu</a:t>
            </a:r>
            <a:r>
              <a:rPr lang="en-US" altLang="en-US" sz="1400" b="1" dirty="0">
                <a:solidFill>
                  <a:schemeClr val="tx1">
                    <a:lumMod val="50000"/>
                    <a:lumOff val="50000"/>
                  </a:schemeClr>
                </a:solidFill>
              </a:rPr>
              <a:t> de </a:t>
            </a:r>
            <a:r>
              <a:rPr lang="en-US" altLang="en-US" sz="1400" b="1" dirty="0" err="1">
                <a:solidFill>
                  <a:schemeClr val="tx1">
                    <a:lumMod val="50000"/>
                    <a:lumOff val="50000"/>
                  </a:schemeClr>
                </a:solidFill>
              </a:rPr>
              <a:t>detectat</a:t>
            </a:r>
            <a:r>
              <a:rPr lang="en-US" altLang="en-US" sz="1400" b="1" dirty="0">
                <a:solidFill>
                  <a:schemeClr val="tx1">
                    <a:lumMod val="50000"/>
                    <a:lumOff val="50000"/>
                  </a:schemeClr>
                </a:solidFill>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lang="en-US" altLang="en-US" sz="1400" b="1" dirty="0">
              <a:solidFill>
                <a:schemeClr val="tx1">
                  <a:lumMod val="50000"/>
                  <a:lumOff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lang="en-US" altLang="en-US" sz="1400" b="1">
                <a:solidFill>
                  <a:schemeClr val="tx1">
                    <a:lumMod val="50000"/>
                    <a:lumOff val="50000"/>
                  </a:schemeClr>
                </a:solidFill>
              </a:rPr>
              <a:t>Control </a:t>
            </a:r>
            <a:r>
              <a:rPr lang="en-US" altLang="en-US" sz="1400" b="1" dirty="0">
                <a:solidFill>
                  <a:schemeClr val="tx1">
                    <a:lumMod val="50000"/>
                    <a:lumOff val="50000"/>
                  </a:schemeClr>
                </a:solidFill>
              </a:rPr>
              <a:t>precis </a:t>
            </a:r>
            <a:r>
              <a:rPr lang="en-US" altLang="en-US" sz="1400" b="1" dirty="0" err="1">
                <a:solidFill>
                  <a:schemeClr val="tx1">
                    <a:lumMod val="50000"/>
                    <a:lumOff val="50000"/>
                  </a:schemeClr>
                </a:solidFill>
              </a:rPr>
              <a:t>asupra</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stivei</a:t>
            </a:r>
            <a:r>
              <a:rPr lang="en-US" altLang="en-US" sz="1400" b="1" dirty="0">
                <a:solidFill>
                  <a:schemeClr val="tx1">
                    <a:lumMod val="50000"/>
                    <a:lumOff val="50000"/>
                  </a:schemeClr>
                </a:solidFill>
              </a:rPr>
              <a:t> – </a:t>
            </a:r>
            <a:r>
              <a:rPr lang="en-US" altLang="en-US" sz="1400" b="1" dirty="0" err="1">
                <a:solidFill>
                  <a:schemeClr val="tx1">
                    <a:lumMod val="50000"/>
                    <a:lumOff val="50000"/>
                  </a:schemeClr>
                </a:solidFill>
              </a:rPr>
              <a:t>poți</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manipula</a:t>
            </a:r>
            <a:r>
              <a:rPr lang="en-US" altLang="en-US" sz="1400" b="1" dirty="0">
                <a:solidFill>
                  <a:schemeClr val="tx1">
                    <a:lumMod val="50000"/>
                    <a:lumOff val="50000"/>
                  </a:schemeClr>
                </a:solidFill>
              </a:rPr>
              <a:t> manual </a:t>
            </a:r>
            <a:r>
              <a:rPr lang="en-US" altLang="en-US" sz="1400" b="1" dirty="0" err="1">
                <a:solidFill>
                  <a:schemeClr val="tx1">
                    <a:lumMod val="50000"/>
                    <a:lumOff val="50000"/>
                  </a:schemeClr>
                </a:solidFill>
              </a:rPr>
              <a:t>adresele</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și</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fluxul</a:t>
            </a:r>
            <a:r>
              <a:rPr lang="en-US" altLang="en-US" sz="1400" b="1" dirty="0">
                <a:solidFill>
                  <a:schemeClr val="tx1">
                    <a:lumMod val="50000"/>
                    <a:lumOff val="50000"/>
                  </a:schemeClr>
                </a:solidFill>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lang="en-US" altLang="en-US" sz="1400" b="1" dirty="0">
              <a:solidFill>
                <a:schemeClr val="tx1">
                  <a:lumMod val="50000"/>
                  <a:lumOff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lang="en-US" altLang="en-US" sz="1400" b="1">
                <a:solidFill>
                  <a:schemeClr val="tx1">
                    <a:lumMod val="50000"/>
                    <a:lumOff val="50000"/>
                  </a:schemeClr>
                </a:solidFill>
              </a:rPr>
              <a:t>Constrângeri </a:t>
            </a:r>
            <a:r>
              <a:rPr lang="en-US" altLang="en-US" sz="1400" b="1" dirty="0">
                <a:solidFill>
                  <a:schemeClr val="tx1">
                    <a:lumMod val="50000"/>
                    <a:lumOff val="50000"/>
                  </a:schemeClr>
                </a:solidFill>
              </a:rPr>
              <a:t>de </a:t>
            </a:r>
            <a:r>
              <a:rPr lang="en-US" altLang="en-US" sz="1400" b="1" dirty="0" err="1">
                <a:solidFill>
                  <a:schemeClr val="tx1">
                    <a:lumMod val="50000"/>
                    <a:lumOff val="50000"/>
                  </a:schemeClr>
                </a:solidFill>
              </a:rPr>
              <a:t>spațiu</a:t>
            </a:r>
            <a:r>
              <a:rPr lang="en-US" altLang="en-US" sz="1400" b="1" dirty="0">
                <a:solidFill>
                  <a:schemeClr val="tx1">
                    <a:lumMod val="50000"/>
                    <a:lumOff val="50000"/>
                  </a:schemeClr>
                </a:solidFill>
              </a:rPr>
              <a:t> – </a:t>
            </a:r>
            <a:r>
              <a:rPr lang="en-US" altLang="en-US" sz="1400" b="1" dirty="0" err="1">
                <a:solidFill>
                  <a:schemeClr val="tx1">
                    <a:lumMod val="50000"/>
                    <a:lumOff val="50000"/>
                  </a:schemeClr>
                </a:solidFill>
              </a:rPr>
              <a:t>uneori</a:t>
            </a:r>
            <a:r>
              <a:rPr lang="en-US" altLang="en-US" sz="1400" b="1" dirty="0">
                <a:solidFill>
                  <a:schemeClr val="tx1">
                    <a:lumMod val="50000"/>
                    <a:lumOff val="50000"/>
                  </a:schemeClr>
                </a:solidFill>
              </a:rPr>
              <a:t> push + ret </a:t>
            </a:r>
            <a:r>
              <a:rPr lang="en-US" altLang="en-US" sz="1400" b="1" dirty="0" err="1">
                <a:solidFill>
                  <a:schemeClr val="tx1">
                    <a:lumMod val="50000"/>
                    <a:lumOff val="50000"/>
                  </a:schemeClr>
                </a:solidFill>
              </a:rPr>
              <a:t>încape</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mai</a:t>
            </a:r>
            <a:r>
              <a:rPr lang="en-US" altLang="en-US" sz="1400" b="1" dirty="0">
                <a:solidFill>
                  <a:schemeClr val="tx1">
                    <a:lumMod val="50000"/>
                    <a:lumOff val="50000"/>
                  </a:schemeClr>
                </a:solidFill>
              </a:rPr>
              <a:t> bine </a:t>
            </a:r>
            <a:r>
              <a:rPr lang="en-US" altLang="en-US" sz="1400" b="1" dirty="0" err="1">
                <a:solidFill>
                  <a:schemeClr val="tx1">
                    <a:lumMod val="50000"/>
                    <a:lumOff val="50000"/>
                  </a:schemeClr>
                </a:solidFill>
              </a:rPr>
              <a:t>decât</a:t>
            </a:r>
            <a:r>
              <a:rPr lang="en-US" altLang="en-US" sz="1400" b="1" dirty="0">
                <a:solidFill>
                  <a:schemeClr val="tx1">
                    <a:lumMod val="50000"/>
                    <a:lumOff val="50000"/>
                  </a:schemeClr>
                </a:solidFill>
              </a:rPr>
              <a:t> un call rel32, </a:t>
            </a:r>
            <a:r>
              <a:rPr lang="en-US" altLang="en-US" sz="1400" b="1" dirty="0" err="1">
                <a:solidFill>
                  <a:schemeClr val="tx1">
                    <a:lumMod val="50000"/>
                    <a:lumOff val="50000"/>
                  </a:schemeClr>
                </a:solidFill>
              </a:rPr>
              <a:t>mai</a:t>
            </a:r>
            <a:r>
              <a:rPr lang="en-US" altLang="en-US" sz="1400" b="1" dirty="0">
                <a:solidFill>
                  <a:schemeClr val="tx1">
                    <a:lumMod val="50000"/>
                    <a:lumOff val="50000"/>
                  </a:schemeClr>
                </a:solidFill>
              </a:rPr>
              <a:t> ales </a:t>
            </a:r>
            <a:r>
              <a:rPr lang="en-US" altLang="en-US" sz="1400" b="1" dirty="0" err="1">
                <a:solidFill>
                  <a:schemeClr val="tx1">
                    <a:lumMod val="50000"/>
                    <a:lumOff val="50000"/>
                  </a:schemeClr>
                </a:solidFill>
              </a:rPr>
              <a:t>când</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lucrezi</a:t>
            </a:r>
            <a:r>
              <a:rPr lang="en-US" altLang="en-US" sz="1400" b="1" dirty="0">
                <a:solidFill>
                  <a:schemeClr val="tx1">
                    <a:lumMod val="50000"/>
                    <a:lumOff val="50000"/>
                  </a:schemeClr>
                </a:solidFill>
              </a:rPr>
              <a:t> </a:t>
            </a:r>
            <a:r>
              <a:rPr lang="en-US" altLang="en-US" sz="1400" b="1" dirty="0" err="1">
                <a:solidFill>
                  <a:schemeClr val="tx1">
                    <a:lumMod val="50000"/>
                    <a:lumOff val="50000"/>
                  </a:schemeClr>
                </a:solidFill>
              </a:rPr>
              <a:t>într</a:t>
            </a:r>
            <a:r>
              <a:rPr lang="en-US" altLang="en-US" sz="1400" b="1" dirty="0">
                <a:solidFill>
                  <a:schemeClr val="tx1">
                    <a:lumMod val="50000"/>
                    <a:lumOff val="50000"/>
                  </a:schemeClr>
                </a:solidFill>
              </a:rPr>
              <a:t>-un patch </a:t>
            </a:r>
            <a:r>
              <a:rPr lang="en-US" altLang="en-US" sz="1400" b="1" dirty="0" err="1">
                <a:solidFill>
                  <a:schemeClr val="tx1">
                    <a:lumMod val="50000"/>
                    <a:lumOff val="50000"/>
                  </a:schemeClr>
                </a:solidFill>
              </a:rPr>
              <a:t>sau</a:t>
            </a:r>
            <a:r>
              <a:rPr lang="en-US" altLang="en-US" sz="1400" b="1" dirty="0">
                <a:solidFill>
                  <a:schemeClr val="tx1">
                    <a:lumMod val="50000"/>
                    <a:lumOff val="50000"/>
                  </a:schemeClr>
                </a:solidFill>
              </a:rPr>
              <a:t> code cave </a:t>
            </a:r>
            <a:r>
              <a:rPr lang="en-US" altLang="en-US" sz="1400" b="1" err="1">
                <a:solidFill>
                  <a:schemeClr val="tx1">
                    <a:lumMod val="50000"/>
                    <a:lumOff val="50000"/>
                  </a:schemeClr>
                </a:solidFill>
              </a:rPr>
              <a:t>limitat</a:t>
            </a:r>
            <a:r>
              <a:rPr lang="en-US" altLang="en-US" sz="1400" b="1">
                <a:solidFill>
                  <a:schemeClr val="tx1">
                    <a:lumMod val="50000"/>
                    <a:lumOff val="50000"/>
                  </a:schemeClr>
                </a:solidFill>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lang="en-US" altLang="en-US" sz="1400" b="1">
              <a:solidFill>
                <a:schemeClr val="tx1">
                  <a:lumMod val="50000"/>
                  <a:lumOff val="50000"/>
                </a:schemeClr>
              </a:solidFill>
            </a:endParaRPr>
          </a:p>
          <a:p>
            <a:pPr marR="0" lvl="0" algn="l" defTabSz="914400" rtl="0" eaLnBrk="0" fontAlgn="base" latinLnBrk="0" hangingPunct="0">
              <a:lnSpc>
                <a:spcPct val="100000"/>
              </a:lnSpc>
              <a:spcBef>
                <a:spcPct val="0"/>
              </a:spcBef>
              <a:spcAft>
                <a:spcPct val="0"/>
              </a:spcAft>
              <a:buClrTx/>
              <a:buSzTx/>
              <a:tabLst/>
              <a:defRPr/>
            </a:pPr>
            <a:r>
              <a:rPr lang="en-US" altLang="en-US" sz="1400" b="1">
                <a:solidFill>
                  <a:schemeClr val="tx1">
                    <a:lumMod val="50000"/>
                    <a:lumOff val="50000"/>
                  </a:schemeClr>
                </a:solidFill>
              </a:rPr>
              <a:t>Nota: Este un caz clasic de "call spoofing" sau return-oriented programming style – adică apelul funcției nu se face cu instrucțiunea call, ci cu push + ret.</a:t>
            </a:r>
            <a:endParaRPr lang="en-US" altLang="en-US" sz="1400" b="1" dirty="0">
              <a:solidFill>
                <a:schemeClr val="tx1">
                  <a:lumMod val="50000"/>
                  <a:lumOff val="50000"/>
                </a:schemeClr>
              </a:solidFill>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400" b="1" i="0" u="none" strike="noStrike" kern="1200" cap="none" spc="0" normalizeH="0" baseline="0" noProof="0" dirty="0">
              <a:ln>
                <a:noFill/>
              </a:ln>
              <a:solidFill>
                <a:prstClr val="black"/>
              </a:solidFill>
              <a:effectLst/>
              <a:uLnTx/>
              <a:uFillTx/>
              <a:latin typeface="Arial" panose="020B0604020202020204" pitchFamily="34" charset="0"/>
            </a:endParaRPr>
          </a:p>
        </p:txBody>
      </p:sp>
      <p:grpSp>
        <p:nvGrpSpPr>
          <p:cNvPr id="13" name="Group 12">
            <a:extLst>
              <a:ext uri="{FF2B5EF4-FFF2-40B4-BE49-F238E27FC236}">
                <a16:creationId xmlns:a16="http://schemas.microsoft.com/office/drawing/2014/main" id="{EB3C400A-8C58-EB2D-9AE3-9001B483B61B}"/>
              </a:ext>
            </a:extLst>
          </p:cNvPr>
          <p:cNvGrpSpPr/>
          <p:nvPr/>
        </p:nvGrpSpPr>
        <p:grpSpPr>
          <a:xfrm>
            <a:off x="4962992" y="276959"/>
            <a:ext cx="6733333" cy="6350978"/>
            <a:chOff x="4962992" y="276959"/>
            <a:chExt cx="6733333" cy="6350978"/>
          </a:xfrm>
        </p:grpSpPr>
        <p:pic>
          <p:nvPicPr>
            <p:cNvPr id="21" name="Picture 20">
              <a:extLst>
                <a:ext uri="{FF2B5EF4-FFF2-40B4-BE49-F238E27FC236}">
                  <a16:creationId xmlns:a16="http://schemas.microsoft.com/office/drawing/2014/main" id="{4DAEEF44-9FEC-613F-47E6-06C1A1BF4645}"/>
                </a:ext>
              </a:extLst>
            </p:cNvPr>
            <p:cNvPicPr>
              <a:picLocks noChangeAspect="1"/>
            </p:cNvPicPr>
            <p:nvPr/>
          </p:nvPicPr>
          <p:blipFill>
            <a:blip r:embed="rId2"/>
            <a:stretch>
              <a:fillRect/>
            </a:stretch>
          </p:blipFill>
          <p:spPr>
            <a:xfrm>
              <a:off x="4962992" y="276959"/>
              <a:ext cx="6733333" cy="6350978"/>
            </a:xfrm>
            <a:prstGeom prst="rect">
              <a:avLst/>
            </a:prstGeom>
          </p:spPr>
        </p:pic>
        <p:grpSp>
          <p:nvGrpSpPr>
            <p:cNvPr id="5" name="Group 4">
              <a:extLst>
                <a:ext uri="{FF2B5EF4-FFF2-40B4-BE49-F238E27FC236}">
                  <a16:creationId xmlns:a16="http://schemas.microsoft.com/office/drawing/2014/main" id="{950DEF97-AE07-FE18-7987-B8A23DE01261}"/>
                </a:ext>
              </a:extLst>
            </p:cNvPr>
            <p:cNvGrpSpPr/>
            <p:nvPr/>
          </p:nvGrpSpPr>
          <p:grpSpPr>
            <a:xfrm>
              <a:off x="6707462" y="1921948"/>
              <a:ext cx="463958" cy="587515"/>
              <a:chOff x="10947211" y="1963464"/>
              <a:chExt cx="463958" cy="587515"/>
            </a:xfrm>
          </p:grpSpPr>
          <p:sp>
            <p:nvSpPr>
              <p:cNvPr id="6" name="Right Arrow 16">
                <a:extLst>
                  <a:ext uri="{FF2B5EF4-FFF2-40B4-BE49-F238E27FC236}">
                    <a16:creationId xmlns:a16="http://schemas.microsoft.com/office/drawing/2014/main" id="{6DFB89C6-2E99-FA5C-CB80-DEE1A2E82FDE}"/>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7" name="Oval 6">
                <a:extLst>
                  <a:ext uri="{FF2B5EF4-FFF2-40B4-BE49-F238E27FC236}">
                    <a16:creationId xmlns:a16="http://schemas.microsoft.com/office/drawing/2014/main" id="{96C94ABE-9483-27A8-2D3C-614EB0717C63}"/>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pic>
        <p:nvPicPr>
          <p:cNvPr id="3" name="Picture 2">
            <a:extLst>
              <a:ext uri="{FF2B5EF4-FFF2-40B4-BE49-F238E27FC236}">
                <a16:creationId xmlns:a16="http://schemas.microsoft.com/office/drawing/2014/main" id="{0A665021-1F3C-AD82-A5F0-F5803FACF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5441" y="2468546"/>
            <a:ext cx="1524000" cy="1524000"/>
          </a:xfrm>
          <a:prstGeom prst="ellipse">
            <a:avLst/>
          </a:prstGeom>
          <a:blipFill>
            <a:blip r:embed="rId4"/>
            <a:tile tx="0" ty="0" sx="100000" sy="100000" flip="none" algn="tl"/>
          </a:blipFill>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00923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EF78E-925A-5E0F-D855-C2E9A98C37BE}"/>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E7A79F1A-C9DC-59FB-FFC3-CADAB3581A26}"/>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24270B1A-F752-ACAB-DD35-16D9CA065304}"/>
              </a:ext>
            </a:extLst>
          </p:cNvPr>
          <p:cNvPicPr>
            <a:picLocks noChangeAspect="1"/>
          </p:cNvPicPr>
          <p:nvPr/>
        </p:nvPicPr>
        <p:blipFill>
          <a:blip r:embed="rId2"/>
          <a:stretch>
            <a:fillRect/>
          </a:stretch>
        </p:blipFill>
        <p:spPr>
          <a:xfrm>
            <a:off x="361700" y="276959"/>
            <a:ext cx="6733333" cy="6350978"/>
          </a:xfrm>
          <a:prstGeom prst="rect">
            <a:avLst/>
          </a:prstGeom>
        </p:spPr>
      </p:pic>
      <p:pic>
        <p:nvPicPr>
          <p:cNvPr id="7" name="Picture 6">
            <a:extLst>
              <a:ext uri="{FF2B5EF4-FFF2-40B4-BE49-F238E27FC236}">
                <a16:creationId xmlns:a16="http://schemas.microsoft.com/office/drawing/2014/main" id="{446F316C-770D-31D5-1C84-94ACE663F1AC}"/>
              </a:ext>
            </a:extLst>
          </p:cNvPr>
          <p:cNvPicPr>
            <a:picLocks noChangeAspect="1"/>
          </p:cNvPicPr>
          <p:nvPr/>
        </p:nvPicPr>
        <p:blipFill>
          <a:blip r:embed="rId3"/>
          <a:stretch>
            <a:fillRect/>
          </a:stretch>
        </p:blipFill>
        <p:spPr>
          <a:xfrm>
            <a:off x="7444111" y="358079"/>
            <a:ext cx="1047279" cy="1007908"/>
          </a:xfrm>
          <a:prstGeom prst="rect">
            <a:avLst/>
          </a:prstGeom>
        </p:spPr>
      </p:pic>
      <p:sp>
        <p:nvSpPr>
          <p:cNvPr id="6" name="Flowchart: Process 5">
            <a:extLst>
              <a:ext uri="{FF2B5EF4-FFF2-40B4-BE49-F238E27FC236}">
                <a16:creationId xmlns:a16="http://schemas.microsoft.com/office/drawing/2014/main" id="{A3B9E940-43AA-CCB3-A325-943535D0AEA0}"/>
              </a:ext>
            </a:extLst>
          </p:cNvPr>
          <p:cNvSpPr/>
          <p:nvPr/>
        </p:nvSpPr>
        <p:spPr>
          <a:xfrm>
            <a:off x="1041223" y="1854376"/>
            <a:ext cx="4224446" cy="370877"/>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9" name="Flowchart: Process 8">
            <a:extLst>
              <a:ext uri="{FF2B5EF4-FFF2-40B4-BE49-F238E27FC236}">
                <a16:creationId xmlns:a16="http://schemas.microsoft.com/office/drawing/2014/main" id="{42425B0B-E417-9D46-1EB4-857669505C01}"/>
              </a:ext>
            </a:extLst>
          </p:cNvPr>
          <p:cNvSpPr/>
          <p:nvPr/>
        </p:nvSpPr>
        <p:spPr>
          <a:xfrm>
            <a:off x="1041223" y="2709331"/>
            <a:ext cx="4224446" cy="370877"/>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0" name="Flowchart: Process 9">
            <a:extLst>
              <a:ext uri="{FF2B5EF4-FFF2-40B4-BE49-F238E27FC236}">
                <a16:creationId xmlns:a16="http://schemas.microsoft.com/office/drawing/2014/main" id="{23C8FAE9-4AEE-7CCA-1226-AC459500AA43}"/>
              </a:ext>
            </a:extLst>
          </p:cNvPr>
          <p:cNvSpPr/>
          <p:nvPr/>
        </p:nvSpPr>
        <p:spPr>
          <a:xfrm>
            <a:off x="1041223" y="3274754"/>
            <a:ext cx="4224446" cy="370877"/>
          </a:xfrm>
          <a:prstGeom prst="flowChartProcess">
            <a:avLst/>
          </a:prstGeom>
          <a:solidFill>
            <a:schemeClr val="tx1">
              <a:alpha val="23000"/>
            </a:scheme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grpSp>
        <p:nvGrpSpPr>
          <p:cNvPr id="11" name="Group 10">
            <a:extLst>
              <a:ext uri="{FF2B5EF4-FFF2-40B4-BE49-F238E27FC236}">
                <a16:creationId xmlns:a16="http://schemas.microsoft.com/office/drawing/2014/main" id="{E0C2DEC9-A3A2-93B8-1AE9-3C87FF9A2EE7}"/>
              </a:ext>
            </a:extLst>
          </p:cNvPr>
          <p:cNvGrpSpPr/>
          <p:nvPr/>
        </p:nvGrpSpPr>
        <p:grpSpPr>
          <a:xfrm>
            <a:off x="2742554" y="1315743"/>
            <a:ext cx="463958" cy="587515"/>
            <a:chOff x="10947211" y="1963464"/>
            <a:chExt cx="463958" cy="587515"/>
          </a:xfrm>
        </p:grpSpPr>
        <p:sp>
          <p:nvSpPr>
            <p:cNvPr id="12" name="Right Arrow 16">
              <a:extLst>
                <a:ext uri="{FF2B5EF4-FFF2-40B4-BE49-F238E27FC236}">
                  <a16:creationId xmlns:a16="http://schemas.microsoft.com/office/drawing/2014/main" id="{59BF8855-EFDF-DF7F-4779-B441189C4DA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4E544BFD-C69A-6FE7-60B6-5BE67411B3E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5" name="Group 14">
            <a:extLst>
              <a:ext uri="{FF2B5EF4-FFF2-40B4-BE49-F238E27FC236}">
                <a16:creationId xmlns:a16="http://schemas.microsoft.com/office/drawing/2014/main" id="{79859F3B-8DEE-8F2E-695A-14C72EA7E1FF}"/>
              </a:ext>
            </a:extLst>
          </p:cNvPr>
          <p:cNvGrpSpPr/>
          <p:nvPr/>
        </p:nvGrpSpPr>
        <p:grpSpPr>
          <a:xfrm>
            <a:off x="562923" y="1805975"/>
            <a:ext cx="463958" cy="587515"/>
            <a:chOff x="10947211" y="1963464"/>
            <a:chExt cx="463958" cy="587515"/>
          </a:xfrm>
        </p:grpSpPr>
        <p:sp>
          <p:nvSpPr>
            <p:cNvPr id="16" name="Right Arrow 16">
              <a:extLst>
                <a:ext uri="{FF2B5EF4-FFF2-40B4-BE49-F238E27FC236}">
                  <a16:creationId xmlns:a16="http://schemas.microsoft.com/office/drawing/2014/main" id="{633B8D02-E9FF-0F0C-E75C-D6EB52A2DE1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930608D0-ADEA-91EB-82B1-4F09FDD0432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8" name="Group 17">
            <a:extLst>
              <a:ext uri="{FF2B5EF4-FFF2-40B4-BE49-F238E27FC236}">
                <a16:creationId xmlns:a16="http://schemas.microsoft.com/office/drawing/2014/main" id="{CC61F35C-CD57-74A5-6DF6-C6496DCF6786}"/>
              </a:ext>
            </a:extLst>
          </p:cNvPr>
          <p:cNvGrpSpPr/>
          <p:nvPr/>
        </p:nvGrpSpPr>
        <p:grpSpPr>
          <a:xfrm>
            <a:off x="575734" y="2996119"/>
            <a:ext cx="463958" cy="587515"/>
            <a:chOff x="10947211" y="1963464"/>
            <a:chExt cx="463958" cy="587515"/>
          </a:xfrm>
        </p:grpSpPr>
        <p:sp>
          <p:nvSpPr>
            <p:cNvPr id="19" name="Right Arrow 16">
              <a:extLst>
                <a:ext uri="{FF2B5EF4-FFF2-40B4-BE49-F238E27FC236}">
                  <a16:creationId xmlns:a16="http://schemas.microsoft.com/office/drawing/2014/main" id="{C06893D9-9D8F-1CE8-447C-689BAFC69BD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828055B6-9A8D-B8F9-D377-8F1C99A819C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pic>
        <p:nvPicPr>
          <p:cNvPr id="14" name="Picture 13">
            <a:extLst>
              <a:ext uri="{FF2B5EF4-FFF2-40B4-BE49-F238E27FC236}">
                <a16:creationId xmlns:a16="http://schemas.microsoft.com/office/drawing/2014/main" id="{CBC31B5A-DC0B-FDBE-857A-91E3CE2EE85D}"/>
              </a:ext>
            </a:extLst>
          </p:cNvPr>
          <p:cNvPicPr>
            <a:picLocks noChangeAspect="1"/>
          </p:cNvPicPr>
          <p:nvPr/>
        </p:nvPicPr>
        <p:blipFill>
          <a:blip r:embed="rId4"/>
          <a:stretch>
            <a:fillRect/>
          </a:stretch>
        </p:blipFill>
        <p:spPr>
          <a:xfrm>
            <a:off x="8840468" y="369440"/>
            <a:ext cx="2989832" cy="2291698"/>
          </a:xfrm>
          <a:prstGeom prst="rect">
            <a:avLst/>
          </a:prstGeom>
          <a:ln>
            <a:noFill/>
          </a:ln>
          <a:effectLst>
            <a:outerShdw blurRad="292100" dist="139700" dir="2700000" algn="tl" rotWithShape="0">
              <a:srgbClr val="333333">
                <a:alpha val="65000"/>
              </a:srgbClr>
            </a:outerShdw>
          </a:effectLst>
        </p:spPr>
      </p:pic>
      <p:pic>
        <p:nvPicPr>
          <p:cNvPr id="24" name="Picture 23">
            <a:extLst>
              <a:ext uri="{FF2B5EF4-FFF2-40B4-BE49-F238E27FC236}">
                <a16:creationId xmlns:a16="http://schemas.microsoft.com/office/drawing/2014/main" id="{4CEEB1AE-3920-99E8-330B-E96820FB8D7F}"/>
              </a:ext>
            </a:extLst>
          </p:cNvPr>
          <p:cNvPicPr>
            <a:picLocks noChangeAspect="1"/>
          </p:cNvPicPr>
          <p:nvPr/>
        </p:nvPicPr>
        <p:blipFill>
          <a:blip r:embed="rId5"/>
          <a:stretch>
            <a:fillRect/>
          </a:stretch>
        </p:blipFill>
        <p:spPr>
          <a:xfrm>
            <a:off x="7233847" y="2809330"/>
            <a:ext cx="4791075" cy="219075"/>
          </a:xfrm>
          <a:prstGeom prst="rect">
            <a:avLst/>
          </a:prstGeom>
        </p:spPr>
      </p:pic>
      <p:sp>
        <p:nvSpPr>
          <p:cNvPr id="26" name="Rectangle 25">
            <a:extLst>
              <a:ext uri="{FF2B5EF4-FFF2-40B4-BE49-F238E27FC236}">
                <a16:creationId xmlns:a16="http://schemas.microsoft.com/office/drawing/2014/main" id="{73D58E5A-9B76-04A6-EF81-10F8BFFE9DC3}"/>
              </a:ext>
            </a:extLst>
          </p:cNvPr>
          <p:cNvSpPr/>
          <p:nvPr/>
        </p:nvSpPr>
        <p:spPr>
          <a:xfrm>
            <a:off x="7181530" y="3448717"/>
            <a:ext cx="4810055" cy="3323987"/>
          </a:xfrm>
          <a:prstGeom prst="rect">
            <a:avLst/>
          </a:prstGeom>
        </p:spPr>
        <p:txBody>
          <a:bodyPr wrap="square">
            <a:spAutoFit/>
          </a:bodyPr>
          <a:lstStyle/>
          <a:p>
            <a:pPr marL="342900" indent="-342900">
              <a:buFont typeface="+mj-lt"/>
              <a:buAutoNum type="alphaLcParenR"/>
            </a:pPr>
            <a:r>
              <a:rPr lang="en-US" sz="1400" b="1">
                <a:solidFill>
                  <a:schemeClr val="tx1">
                    <a:lumMod val="50000"/>
                    <a:lumOff val="50000"/>
                  </a:schemeClr>
                </a:solidFill>
              </a:rPr>
              <a:t>1.Execuția începe la codul injectat de la 00402024. Se execută prima secvență push + push + call MessageBoxA → ret.</a:t>
            </a:r>
          </a:p>
          <a:p>
            <a:pPr marL="342900" indent="-342900">
              <a:buFont typeface="+mj-lt"/>
              <a:buAutoNum type="alphaLcParenR"/>
            </a:pPr>
            <a:r>
              <a:rPr lang="en-US" sz="1400" b="1">
                <a:solidFill>
                  <a:schemeClr val="tx1">
                    <a:lumMod val="50000"/>
                    <a:lumOff val="50000"/>
                  </a:schemeClr>
                </a:solidFill>
              </a:rPr>
              <a:t>2.După primul ret, execuția cade direct în următoarea secvență, la 00402013. Se execută din nou MessageBoxA, urmat de ret.</a:t>
            </a:r>
          </a:p>
          <a:p>
            <a:pPr marL="342900" indent="-342900">
              <a:buFont typeface="+mj-lt"/>
              <a:buAutoNum type="alphaLcParenR"/>
            </a:pPr>
            <a:r>
              <a:rPr lang="en-US" sz="1400" b="1">
                <a:solidFill>
                  <a:schemeClr val="tx1">
                    <a:lumMod val="50000"/>
                    <a:lumOff val="50000"/>
                  </a:schemeClr>
                </a:solidFill>
              </a:rPr>
              <a:t>3.Al doilea ret sare în a treia secvență, la 00402039.Se execută parțial codul, dar după ret, controlul ajunge într-o zonă invalidă (00 00) → excepție fatală.</a:t>
            </a:r>
          </a:p>
          <a:p>
            <a:pPr marL="342900" indent="-342900">
              <a:buFont typeface="+mj-lt"/>
              <a:buAutoNum type="alphaLcParenR"/>
            </a:pPr>
            <a:endParaRPr lang="en-US" sz="1400" b="1">
              <a:solidFill>
                <a:schemeClr val="tx1">
                  <a:lumMod val="50000"/>
                  <a:lumOff val="50000"/>
                </a:schemeClr>
              </a:solidFill>
            </a:endParaRPr>
          </a:p>
          <a:p>
            <a:pPr marL="342900" indent="-342900">
              <a:buFont typeface="+mj-lt"/>
              <a:buAutoNum type="alphaLcParenR"/>
            </a:pPr>
            <a:r>
              <a:rPr lang="en-US" sz="1400" b="1">
                <a:solidFill>
                  <a:schemeClr val="tx1">
                    <a:lumMod val="50000"/>
                    <a:lumOff val="50000"/>
                  </a:schemeClr>
                </a:solidFill>
              </a:rPr>
              <a:t>Execuția în lanț cu ret funcționează doar dacă fiecare bloc este complet valid. În acest caz, doar primele două secvențe sunt executate cu succes. A treia se termină într-o zonă coruptă → EIP ajunge la 00402053 → crash (EXCEPTION_ACCESS_VIOLATION).</a:t>
            </a:r>
          </a:p>
        </p:txBody>
      </p:sp>
      <p:pic>
        <p:nvPicPr>
          <p:cNvPr id="27" name="Picture 26">
            <a:extLst>
              <a:ext uri="{FF2B5EF4-FFF2-40B4-BE49-F238E27FC236}">
                <a16:creationId xmlns:a16="http://schemas.microsoft.com/office/drawing/2014/main" id="{9AB0C809-57BD-7321-D0B6-736A606A578D}"/>
              </a:ext>
            </a:extLst>
          </p:cNvPr>
          <p:cNvPicPr>
            <a:picLocks noChangeAspect="1"/>
          </p:cNvPicPr>
          <p:nvPr/>
        </p:nvPicPr>
        <p:blipFill>
          <a:blip r:embed="rId3"/>
          <a:stretch>
            <a:fillRect/>
          </a:stretch>
        </p:blipFill>
        <p:spPr>
          <a:xfrm>
            <a:off x="7444110" y="1622951"/>
            <a:ext cx="1047279" cy="1007908"/>
          </a:xfrm>
          <a:prstGeom prst="rect">
            <a:avLst/>
          </a:prstGeom>
        </p:spPr>
      </p:pic>
      <p:pic>
        <p:nvPicPr>
          <p:cNvPr id="5" name="Picture 4">
            <a:extLst>
              <a:ext uri="{FF2B5EF4-FFF2-40B4-BE49-F238E27FC236}">
                <a16:creationId xmlns:a16="http://schemas.microsoft.com/office/drawing/2014/main" id="{087E310D-19AF-1810-848B-BE4C5501A9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627" y="106751"/>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1" name="Picture 20">
            <a:extLst>
              <a:ext uri="{FF2B5EF4-FFF2-40B4-BE49-F238E27FC236}">
                <a16:creationId xmlns:a16="http://schemas.microsoft.com/office/drawing/2014/main" id="{D1965EEF-CCC4-3F50-FC44-3FF17FBE8C6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79063" y="2210181"/>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3" name="Picture 22">
            <a:extLst>
              <a:ext uri="{FF2B5EF4-FFF2-40B4-BE49-F238E27FC236}">
                <a16:creationId xmlns:a16="http://schemas.microsoft.com/office/drawing/2014/main" id="{2EC7F2A9-59BB-CCFC-DE7A-3873C2C9492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3249" y="3840177"/>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8" name="Picture 27">
            <a:extLst>
              <a:ext uri="{FF2B5EF4-FFF2-40B4-BE49-F238E27FC236}">
                <a16:creationId xmlns:a16="http://schemas.microsoft.com/office/drawing/2014/main" id="{B7C7180E-71F8-4761-7386-08255BB0DC6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585622" y="85296"/>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509615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070408-417F-B920-0750-83AF8AE4336F}"/>
            </a:ext>
          </a:extLst>
        </p:cNvPr>
        <p:cNvGrpSpPr/>
        <p:nvPr/>
      </p:nvGrpSpPr>
      <p:grpSpPr>
        <a:xfrm>
          <a:off x="0" y="0"/>
          <a:ext cx="0" cy="0"/>
          <a:chOff x="0" y="0"/>
          <a:chExt cx="0" cy="0"/>
        </a:xfrm>
      </p:grpSpPr>
      <p:sp>
        <p:nvSpPr>
          <p:cNvPr id="7" name="Flowchart: Process 6">
            <a:extLst>
              <a:ext uri="{FF2B5EF4-FFF2-40B4-BE49-F238E27FC236}">
                <a16:creationId xmlns:a16="http://schemas.microsoft.com/office/drawing/2014/main" id="{5C5C7979-6D4C-3D48-CA7B-B0D14FCC830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4" name="Picture 3">
            <a:extLst>
              <a:ext uri="{FF2B5EF4-FFF2-40B4-BE49-F238E27FC236}">
                <a16:creationId xmlns:a16="http://schemas.microsoft.com/office/drawing/2014/main" id="{99B04F8B-6876-BC2D-11B2-07CD3261CE99}"/>
              </a:ext>
            </a:extLst>
          </p:cNvPr>
          <p:cNvPicPr>
            <a:picLocks noChangeAspect="1"/>
          </p:cNvPicPr>
          <p:nvPr/>
        </p:nvPicPr>
        <p:blipFill>
          <a:blip r:embed="rId2"/>
          <a:stretch>
            <a:fillRect/>
          </a:stretch>
        </p:blipFill>
        <p:spPr>
          <a:xfrm>
            <a:off x="7505158" y="626657"/>
            <a:ext cx="1266825" cy="1219200"/>
          </a:xfrm>
          <a:prstGeom prst="rect">
            <a:avLst/>
          </a:prstGeom>
        </p:spPr>
      </p:pic>
      <p:pic>
        <p:nvPicPr>
          <p:cNvPr id="5" name="Picture 4">
            <a:extLst>
              <a:ext uri="{FF2B5EF4-FFF2-40B4-BE49-F238E27FC236}">
                <a16:creationId xmlns:a16="http://schemas.microsoft.com/office/drawing/2014/main" id="{D7D49892-462D-5348-DD70-22C1D0FDE632}"/>
              </a:ext>
            </a:extLst>
          </p:cNvPr>
          <p:cNvPicPr>
            <a:picLocks noChangeAspect="1"/>
          </p:cNvPicPr>
          <p:nvPr/>
        </p:nvPicPr>
        <p:blipFill>
          <a:blip r:embed="rId2"/>
          <a:stretch>
            <a:fillRect/>
          </a:stretch>
        </p:blipFill>
        <p:spPr>
          <a:xfrm>
            <a:off x="8931823" y="626657"/>
            <a:ext cx="1266825" cy="1219200"/>
          </a:xfrm>
          <a:prstGeom prst="rect">
            <a:avLst/>
          </a:prstGeom>
        </p:spPr>
      </p:pic>
      <p:pic>
        <p:nvPicPr>
          <p:cNvPr id="6" name="Picture 5">
            <a:extLst>
              <a:ext uri="{FF2B5EF4-FFF2-40B4-BE49-F238E27FC236}">
                <a16:creationId xmlns:a16="http://schemas.microsoft.com/office/drawing/2014/main" id="{C604A99E-1357-5D79-1C2A-BA6BAEFC12B1}"/>
              </a:ext>
            </a:extLst>
          </p:cNvPr>
          <p:cNvPicPr>
            <a:picLocks noChangeAspect="1"/>
          </p:cNvPicPr>
          <p:nvPr/>
        </p:nvPicPr>
        <p:blipFill>
          <a:blip r:embed="rId2"/>
          <a:stretch>
            <a:fillRect/>
          </a:stretch>
        </p:blipFill>
        <p:spPr>
          <a:xfrm>
            <a:off x="10358488" y="642619"/>
            <a:ext cx="1266825" cy="1219200"/>
          </a:xfrm>
          <a:prstGeom prst="rect">
            <a:avLst/>
          </a:prstGeom>
        </p:spPr>
      </p:pic>
      <p:pic>
        <p:nvPicPr>
          <p:cNvPr id="2" name="Picture 1">
            <a:extLst>
              <a:ext uri="{FF2B5EF4-FFF2-40B4-BE49-F238E27FC236}">
                <a16:creationId xmlns:a16="http://schemas.microsoft.com/office/drawing/2014/main" id="{F1395B4E-6F08-DD32-89AA-0ABB298270C5}"/>
              </a:ext>
            </a:extLst>
          </p:cNvPr>
          <p:cNvPicPr>
            <a:picLocks noChangeAspect="1"/>
          </p:cNvPicPr>
          <p:nvPr/>
        </p:nvPicPr>
        <p:blipFill>
          <a:blip r:embed="rId3"/>
          <a:stretch>
            <a:fillRect/>
          </a:stretch>
        </p:blipFill>
        <p:spPr>
          <a:xfrm>
            <a:off x="361700" y="276959"/>
            <a:ext cx="6733333" cy="6350978"/>
          </a:xfrm>
          <a:prstGeom prst="rect">
            <a:avLst/>
          </a:prstGeom>
        </p:spPr>
      </p:pic>
      <p:sp>
        <p:nvSpPr>
          <p:cNvPr id="8" name="Flowchart: Process 7">
            <a:extLst>
              <a:ext uri="{FF2B5EF4-FFF2-40B4-BE49-F238E27FC236}">
                <a16:creationId xmlns:a16="http://schemas.microsoft.com/office/drawing/2014/main" id="{51361B6D-DD94-6891-494C-288DAF9D09B0}"/>
              </a:ext>
            </a:extLst>
          </p:cNvPr>
          <p:cNvSpPr/>
          <p:nvPr/>
        </p:nvSpPr>
        <p:spPr>
          <a:xfrm>
            <a:off x="1066800" y="1636974"/>
            <a:ext cx="4224446" cy="383658"/>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0" name="Flowchart: Process 9">
            <a:extLst>
              <a:ext uri="{FF2B5EF4-FFF2-40B4-BE49-F238E27FC236}">
                <a16:creationId xmlns:a16="http://schemas.microsoft.com/office/drawing/2014/main" id="{5BBDAA4C-1807-D52D-0C90-C120AF447B67}"/>
              </a:ext>
            </a:extLst>
          </p:cNvPr>
          <p:cNvSpPr/>
          <p:nvPr/>
        </p:nvSpPr>
        <p:spPr>
          <a:xfrm>
            <a:off x="1066800" y="2491160"/>
            <a:ext cx="4224446" cy="383658"/>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1" name="Flowchart: Process 10">
            <a:extLst>
              <a:ext uri="{FF2B5EF4-FFF2-40B4-BE49-F238E27FC236}">
                <a16:creationId xmlns:a16="http://schemas.microsoft.com/office/drawing/2014/main" id="{032BD506-0E38-EB79-194A-91A9272FD41E}"/>
              </a:ext>
            </a:extLst>
          </p:cNvPr>
          <p:cNvSpPr/>
          <p:nvPr/>
        </p:nvSpPr>
        <p:spPr>
          <a:xfrm>
            <a:off x="1066800" y="3275535"/>
            <a:ext cx="4224446" cy="383658"/>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2" name="Flowchart: Process 11">
            <a:extLst>
              <a:ext uri="{FF2B5EF4-FFF2-40B4-BE49-F238E27FC236}">
                <a16:creationId xmlns:a16="http://schemas.microsoft.com/office/drawing/2014/main" id="{C32AC124-6B51-A883-F31B-6188AFE00025}"/>
              </a:ext>
            </a:extLst>
          </p:cNvPr>
          <p:cNvSpPr/>
          <p:nvPr/>
        </p:nvSpPr>
        <p:spPr>
          <a:xfrm>
            <a:off x="1066800" y="3767082"/>
            <a:ext cx="4224446" cy="95139"/>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3" name="Flowchart: Process 12">
            <a:extLst>
              <a:ext uri="{FF2B5EF4-FFF2-40B4-BE49-F238E27FC236}">
                <a16:creationId xmlns:a16="http://schemas.microsoft.com/office/drawing/2014/main" id="{C1E56DE7-7C58-EDC8-7364-C1E00B68C5A9}"/>
              </a:ext>
            </a:extLst>
          </p:cNvPr>
          <p:cNvSpPr/>
          <p:nvPr/>
        </p:nvSpPr>
        <p:spPr>
          <a:xfrm>
            <a:off x="1066800" y="1052958"/>
            <a:ext cx="4224446" cy="183299"/>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grpSp>
        <p:nvGrpSpPr>
          <p:cNvPr id="3" name="Group 2">
            <a:extLst>
              <a:ext uri="{FF2B5EF4-FFF2-40B4-BE49-F238E27FC236}">
                <a16:creationId xmlns:a16="http://schemas.microsoft.com/office/drawing/2014/main" id="{705B2D71-A1F5-ABC2-40A9-10F0413ABBD8}"/>
              </a:ext>
            </a:extLst>
          </p:cNvPr>
          <p:cNvGrpSpPr/>
          <p:nvPr/>
        </p:nvGrpSpPr>
        <p:grpSpPr>
          <a:xfrm>
            <a:off x="2715065" y="1107953"/>
            <a:ext cx="463958" cy="587515"/>
            <a:chOff x="10947211" y="1963464"/>
            <a:chExt cx="463958" cy="587515"/>
          </a:xfrm>
        </p:grpSpPr>
        <p:sp>
          <p:nvSpPr>
            <p:cNvPr id="9" name="Right Arrow 16">
              <a:extLst>
                <a:ext uri="{FF2B5EF4-FFF2-40B4-BE49-F238E27FC236}">
                  <a16:creationId xmlns:a16="http://schemas.microsoft.com/office/drawing/2014/main" id="{6D84EC88-94EF-4C55-428D-75641D3955B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AADCFBE1-B8F6-CBAB-B5E4-B8F728F0A60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5" name="Group 14">
            <a:extLst>
              <a:ext uri="{FF2B5EF4-FFF2-40B4-BE49-F238E27FC236}">
                <a16:creationId xmlns:a16="http://schemas.microsoft.com/office/drawing/2014/main" id="{55B59871-BB72-5981-A4F4-6E76AB581857}"/>
              </a:ext>
            </a:extLst>
          </p:cNvPr>
          <p:cNvGrpSpPr/>
          <p:nvPr/>
        </p:nvGrpSpPr>
        <p:grpSpPr>
          <a:xfrm>
            <a:off x="538002" y="1593669"/>
            <a:ext cx="463958" cy="587515"/>
            <a:chOff x="10947211" y="1963464"/>
            <a:chExt cx="463958" cy="587515"/>
          </a:xfrm>
        </p:grpSpPr>
        <p:sp>
          <p:nvSpPr>
            <p:cNvPr id="16" name="Right Arrow 16">
              <a:extLst>
                <a:ext uri="{FF2B5EF4-FFF2-40B4-BE49-F238E27FC236}">
                  <a16:creationId xmlns:a16="http://schemas.microsoft.com/office/drawing/2014/main" id="{7EC1D51D-FF26-AF87-3E93-A01F13DF8B3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F7D0AB0C-5497-7BF7-6430-D1C3E26B428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8" name="Group 17">
            <a:extLst>
              <a:ext uri="{FF2B5EF4-FFF2-40B4-BE49-F238E27FC236}">
                <a16:creationId xmlns:a16="http://schemas.microsoft.com/office/drawing/2014/main" id="{8BE97741-08A2-8B04-A171-5D3C29FD464B}"/>
              </a:ext>
            </a:extLst>
          </p:cNvPr>
          <p:cNvGrpSpPr/>
          <p:nvPr/>
        </p:nvGrpSpPr>
        <p:grpSpPr>
          <a:xfrm>
            <a:off x="2118998" y="3766152"/>
            <a:ext cx="463958" cy="587515"/>
            <a:chOff x="10947211" y="1963464"/>
            <a:chExt cx="463958" cy="587515"/>
          </a:xfrm>
        </p:grpSpPr>
        <p:sp>
          <p:nvSpPr>
            <p:cNvPr id="19" name="Right Arrow 16">
              <a:extLst>
                <a:ext uri="{FF2B5EF4-FFF2-40B4-BE49-F238E27FC236}">
                  <a16:creationId xmlns:a16="http://schemas.microsoft.com/office/drawing/2014/main" id="{E589CFEF-D5B0-F256-6A95-21346495961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0B80B3CB-D4F4-A9C6-ACF8-615CC4EFF4E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sp>
        <p:nvSpPr>
          <p:cNvPr id="22" name="Rectangle 21">
            <a:extLst>
              <a:ext uri="{FF2B5EF4-FFF2-40B4-BE49-F238E27FC236}">
                <a16:creationId xmlns:a16="http://schemas.microsoft.com/office/drawing/2014/main" id="{F83B1414-88AA-1E18-4B8D-F933FC6267BE}"/>
              </a:ext>
            </a:extLst>
          </p:cNvPr>
          <p:cNvSpPr/>
          <p:nvPr/>
        </p:nvSpPr>
        <p:spPr>
          <a:xfrm>
            <a:off x="7562102" y="2338165"/>
            <a:ext cx="4063211" cy="3539430"/>
          </a:xfrm>
          <a:prstGeom prst="rect">
            <a:avLst/>
          </a:prstGeom>
        </p:spPr>
        <p:txBody>
          <a:bodyPr wrap="square">
            <a:spAutoFit/>
          </a:bodyPr>
          <a:lstStyle/>
          <a:p>
            <a:pPr marL="342900" indent="-342900">
              <a:buFont typeface="+mj-lt"/>
              <a:buAutoNum type="alphaLcParenR"/>
            </a:pPr>
            <a:r>
              <a:rPr lang="en-US" sz="1400" b="1">
                <a:solidFill>
                  <a:schemeClr val="tx1">
                    <a:lumMod val="50000"/>
                    <a:lumOff val="50000"/>
                  </a:schemeClr>
                </a:solidFill>
              </a:rPr>
              <a:t>Execuție în cascadă prin ret1️⃣ La adresa 00402024, codul injectat este apelat prima dată (prin call din Entry Point).Acesta afișează primul MessageBox.2️⃣ Instrucțiunea ret duce execuția la 00402029, unde se află a doua copie a codului injectat.Se afișează al doilea MessageBox.3️⃣ După al doilea ret, execuția ajunge la 00402039, care conține al treilea bloc identic.Se afișează și al treilea MessageBox. Codul este valid și se încheie controlat.</a:t>
            </a:r>
          </a:p>
          <a:p>
            <a:pPr marL="342900" indent="-342900">
              <a:buFont typeface="+mj-lt"/>
              <a:buAutoNum type="alphaLcParenR"/>
            </a:pPr>
            <a:endParaRPr lang="en-US" sz="1400" b="1">
              <a:solidFill>
                <a:schemeClr val="tx1">
                  <a:lumMod val="50000"/>
                  <a:lumOff val="50000"/>
                </a:schemeClr>
              </a:solidFill>
            </a:endParaRPr>
          </a:p>
          <a:p>
            <a:pPr marL="342900" indent="-342900">
              <a:buFont typeface="+mj-lt"/>
              <a:buAutoNum type="alphaLcParenR"/>
            </a:pPr>
            <a:r>
              <a:rPr lang="en-US" sz="1400" b="1">
                <a:solidFill>
                  <a:schemeClr val="tx1">
                    <a:lumMod val="50000"/>
                    <a:lumOff val="50000"/>
                  </a:schemeClr>
                </a:solidFill>
              </a:rPr>
              <a:t>Prin alinierea directă a celor trei blocuri și utilizarea ret, execuția curge automat dintr-un bloc în altul, fără salturi explicite.Aceasta este o tehnică eficientă de execuție în lanț în contexte precum shellcode, injecții, sau patching.</a:t>
            </a:r>
          </a:p>
        </p:txBody>
      </p:sp>
    </p:spTree>
    <p:extLst>
      <p:ext uri="{BB962C8B-B14F-4D97-AF65-F5344CB8AC3E}">
        <p14:creationId xmlns:p14="http://schemas.microsoft.com/office/powerpoint/2010/main" val="2899889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078E0-F4B9-853E-21A9-FEE0F46623AB}"/>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02DE9DF4-64CD-5FFA-20B2-828FBC87CE5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ED62003C-EB0D-784F-6044-D56C1EFC0263}"/>
              </a:ext>
            </a:extLst>
          </p:cNvPr>
          <p:cNvPicPr>
            <a:picLocks noChangeAspect="1"/>
          </p:cNvPicPr>
          <p:nvPr/>
        </p:nvPicPr>
        <p:blipFill>
          <a:blip r:embed="rId2"/>
          <a:stretch>
            <a:fillRect/>
          </a:stretch>
        </p:blipFill>
        <p:spPr>
          <a:xfrm>
            <a:off x="7300565" y="276959"/>
            <a:ext cx="2702169" cy="982607"/>
          </a:xfrm>
          <a:prstGeom prst="rect">
            <a:avLst/>
          </a:prstGeom>
        </p:spPr>
      </p:pic>
      <p:pic>
        <p:nvPicPr>
          <p:cNvPr id="5" name="Picture 4">
            <a:extLst>
              <a:ext uri="{FF2B5EF4-FFF2-40B4-BE49-F238E27FC236}">
                <a16:creationId xmlns:a16="http://schemas.microsoft.com/office/drawing/2014/main" id="{0A6667E6-FE41-8480-920E-57EEE8A1D016}"/>
              </a:ext>
            </a:extLst>
          </p:cNvPr>
          <p:cNvPicPr>
            <a:picLocks noChangeAspect="1"/>
          </p:cNvPicPr>
          <p:nvPr/>
        </p:nvPicPr>
        <p:blipFill>
          <a:blip r:embed="rId3"/>
          <a:stretch>
            <a:fillRect/>
          </a:stretch>
        </p:blipFill>
        <p:spPr>
          <a:xfrm>
            <a:off x="7300565" y="1430868"/>
            <a:ext cx="2702169" cy="982607"/>
          </a:xfrm>
          <a:prstGeom prst="rect">
            <a:avLst/>
          </a:prstGeom>
        </p:spPr>
      </p:pic>
      <p:pic>
        <p:nvPicPr>
          <p:cNvPr id="7" name="Picture 6">
            <a:extLst>
              <a:ext uri="{FF2B5EF4-FFF2-40B4-BE49-F238E27FC236}">
                <a16:creationId xmlns:a16="http://schemas.microsoft.com/office/drawing/2014/main" id="{DC16ADA8-4568-C411-D2AE-B9EA8D44005E}"/>
              </a:ext>
            </a:extLst>
          </p:cNvPr>
          <p:cNvPicPr>
            <a:picLocks noChangeAspect="1"/>
          </p:cNvPicPr>
          <p:nvPr/>
        </p:nvPicPr>
        <p:blipFill>
          <a:blip r:embed="rId4"/>
          <a:stretch>
            <a:fillRect/>
          </a:stretch>
        </p:blipFill>
        <p:spPr>
          <a:xfrm>
            <a:off x="7300564" y="2586662"/>
            <a:ext cx="2702169" cy="982607"/>
          </a:xfrm>
          <a:prstGeom prst="rect">
            <a:avLst/>
          </a:prstGeom>
        </p:spPr>
      </p:pic>
      <p:pic>
        <p:nvPicPr>
          <p:cNvPr id="2" name="Picture 1">
            <a:extLst>
              <a:ext uri="{FF2B5EF4-FFF2-40B4-BE49-F238E27FC236}">
                <a16:creationId xmlns:a16="http://schemas.microsoft.com/office/drawing/2014/main" id="{80752011-0209-F622-021C-89CE1C3DA934}"/>
              </a:ext>
            </a:extLst>
          </p:cNvPr>
          <p:cNvPicPr>
            <a:picLocks noChangeAspect="1"/>
          </p:cNvPicPr>
          <p:nvPr/>
        </p:nvPicPr>
        <p:blipFill>
          <a:blip r:embed="rId5"/>
          <a:stretch>
            <a:fillRect/>
          </a:stretch>
        </p:blipFill>
        <p:spPr>
          <a:xfrm>
            <a:off x="361699" y="276959"/>
            <a:ext cx="6733333" cy="6350978"/>
          </a:xfrm>
          <a:prstGeom prst="rect">
            <a:avLst/>
          </a:prstGeom>
        </p:spPr>
      </p:pic>
      <p:sp>
        <p:nvSpPr>
          <p:cNvPr id="6" name="Flowchart: Process 5">
            <a:extLst>
              <a:ext uri="{FF2B5EF4-FFF2-40B4-BE49-F238E27FC236}">
                <a16:creationId xmlns:a16="http://schemas.microsoft.com/office/drawing/2014/main" id="{AB8CE32E-B0F9-3315-FD1C-42275C219CC3}"/>
              </a:ext>
            </a:extLst>
          </p:cNvPr>
          <p:cNvSpPr/>
          <p:nvPr/>
        </p:nvSpPr>
        <p:spPr>
          <a:xfrm>
            <a:off x="1066800" y="1275923"/>
            <a:ext cx="4224446" cy="154945"/>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8" name="Flowchart: Process 7">
            <a:extLst>
              <a:ext uri="{FF2B5EF4-FFF2-40B4-BE49-F238E27FC236}">
                <a16:creationId xmlns:a16="http://schemas.microsoft.com/office/drawing/2014/main" id="{D48ADF3E-9CD7-F803-7939-68B83AC0CCED}"/>
              </a:ext>
            </a:extLst>
          </p:cNvPr>
          <p:cNvSpPr/>
          <p:nvPr/>
        </p:nvSpPr>
        <p:spPr>
          <a:xfrm>
            <a:off x="1066800" y="1847983"/>
            <a:ext cx="4224446" cy="498764"/>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0" name="Flowchart: Process 9">
            <a:extLst>
              <a:ext uri="{FF2B5EF4-FFF2-40B4-BE49-F238E27FC236}">
                <a16:creationId xmlns:a16="http://schemas.microsoft.com/office/drawing/2014/main" id="{9CA7541D-A798-9B9B-7291-2C0EE209822D}"/>
              </a:ext>
            </a:extLst>
          </p:cNvPr>
          <p:cNvSpPr/>
          <p:nvPr/>
        </p:nvSpPr>
        <p:spPr>
          <a:xfrm>
            <a:off x="1066800" y="2423438"/>
            <a:ext cx="4224446" cy="498764"/>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1" name="Flowchart: Process 10">
            <a:extLst>
              <a:ext uri="{FF2B5EF4-FFF2-40B4-BE49-F238E27FC236}">
                <a16:creationId xmlns:a16="http://schemas.microsoft.com/office/drawing/2014/main" id="{A6A32AED-88A7-C2E9-FEE8-5813A1F18804}"/>
              </a:ext>
            </a:extLst>
          </p:cNvPr>
          <p:cNvSpPr/>
          <p:nvPr/>
        </p:nvSpPr>
        <p:spPr>
          <a:xfrm>
            <a:off x="1065859" y="2922201"/>
            <a:ext cx="4224446" cy="569143"/>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grpSp>
        <p:nvGrpSpPr>
          <p:cNvPr id="9" name="Group 8">
            <a:extLst>
              <a:ext uri="{FF2B5EF4-FFF2-40B4-BE49-F238E27FC236}">
                <a16:creationId xmlns:a16="http://schemas.microsoft.com/office/drawing/2014/main" id="{ECAA9331-0667-315C-9226-9058BF49C712}"/>
              </a:ext>
            </a:extLst>
          </p:cNvPr>
          <p:cNvGrpSpPr/>
          <p:nvPr/>
        </p:nvGrpSpPr>
        <p:grpSpPr>
          <a:xfrm>
            <a:off x="2714124" y="1305823"/>
            <a:ext cx="463958" cy="587515"/>
            <a:chOff x="10947211" y="1963464"/>
            <a:chExt cx="463958" cy="587515"/>
          </a:xfrm>
        </p:grpSpPr>
        <p:sp>
          <p:nvSpPr>
            <p:cNvPr id="12" name="Right Arrow 16">
              <a:extLst>
                <a:ext uri="{FF2B5EF4-FFF2-40B4-BE49-F238E27FC236}">
                  <a16:creationId xmlns:a16="http://schemas.microsoft.com/office/drawing/2014/main" id="{54055877-EFDF-6D13-29D7-58B90A7D7BB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6BD7509E-C445-38C6-8C64-B5B2B83C65E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4" name="Group 13">
            <a:extLst>
              <a:ext uri="{FF2B5EF4-FFF2-40B4-BE49-F238E27FC236}">
                <a16:creationId xmlns:a16="http://schemas.microsoft.com/office/drawing/2014/main" id="{4F88B8F9-A470-199D-70D1-82976D5DA539}"/>
              </a:ext>
            </a:extLst>
          </p:cNvPr>
          <p:cNvGrpSpPr/>
          <p:nvPr/>
        </p:nvGrpSpPr>
        <p:grpSpPr>
          <a:xfrm>
            <a:off x="674203" y="1835923"/>
            <a:ext cx="463958" cy="587515"/>
            <a:chOff x="10947211" y="1963464"/>
            <a:chExt cx="463958" cy="587515"/>
          </a:xfrm>
        </p:grpSpPr>
        <p:sp>
          <p:nvSpPr>
            <p:cNvPr id="15" name="Right Arrow 16">
              <a:extLst>
                <a:ext uri="{FF2B5EF4-FFF2-40B4-BE49-F238E27FC236}">
                  <a16:creationId xmlns:a16="http://schemas.microsoft.com/office/drawing/2014/main" id="{E0FFC4C3-E96D-758E-BD84-4E1234171D8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6" name="Oval 15">
              <a:extLst>
                <a:ext uri="{FF2B5EF4-FFF2-40B4-BE49-F238E27FC236}">
                  <a16:creationId xmlns:a16="http://schemas.microsoft.com/office/drawing/2014/main" id="{D0E58FE9-BFC3-9624-B277-2A7633D2E32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7" name="Group 16">
            <a:extLst>
              <a:ext uri="{FF2B5EF4-FFF2-40B4-BE49-F238E27FC236}">
                <a16:creationId xmlns:a16="http://schemas.microsoft.com/office/drawing/2014/main" id="{439A6B33-7A1B-1864-382D-4CB68C8C3577}"/>
              </a:ext>
            </a:extLst>
          </p:cNvPr>
          <p:cNvGrpSpPr/>
          <p:nvPr/>
        </p:nvGrpSpPr>
        <p:grpSpPr>
          <a:xfrm>
            <a:off x="2742809" y="2222291"/>
            <a:ext cx="463958" cy="587515"/>
            <a:chOff x="10947211" y="1963464"/>
            <a:chExt cx="463958" cy="587515"/>
          </a:xfrm>
        </p:grpSpPr>
        <p:sp>
          <p:nvSpPr>
            <p:cNvPr id="18" name="Right Arrow 16">
              <a:extLst>
                <a:ext uri="{FF2B5EF4-FFF2-40B4-BE49-F238E27FC236}">
                  <a16:creationId xmlns:a16="http://schemas.microsoft.com/office/drawing/2014/main" id="{2EB9F1FC-4C5E-1F7C-9804-7924BA874A3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9" name="Oval 18">
              <a:extLst>
                <a:ext uri="{FF2B5EF4-FFF2-40B4-BE49-F238E27FC236}">
                  <a16:creationId xmlns:a16="http://schemas.microsoft.com/office/drawing/2014/main" id="{C46C9848-99FE-F566-DDAA-3AF32819F89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20" name="Group 19">
            <a:extLst>
              <a:ext uri="{FF2B5EF4-FFF2-40B4-BE49-F238E27FC236}">
                <a16:creationId xmlns:a16="http://schemas.microsoft.com/office/drawing/2014/main" id="{AB9FF1B2-7A8E-7D9F-3502-A1E7D250B39B}"/>
              </a:ext>
            </a:extLst>
          </p:cNvPr>
          <p:cNvGrpSpPr/>
          <p:nvPr/>
        </p:nvGrpSpPr>
        <p:grpSpPr>
          <a:xfrm>
            <a:off x="674203" y="2403201"/>
            <a:ext cx="463958" cy="587515"/>
            <a:chOff x="10947211" y="1963464"/>
            <a:chExt cx="463958" cy="587515"/>
          </a:xfrm>
        </p:grpSpPr>
        <p:sp>
          <p:nvSpPr>
            <p:cNvPr id="21" name="Right Arrow 16">
              <a:extLst>
                <a:ext uri="{FF2B5EF4-FFF2-40B4-BE49-F238E27FC236}">
                  <a16:creationId xmlns:a16="http://schemas.microsoft.com/office/drawing/2014/main" id="{F84B82D1-BE2D-7E1A-4DF3-65FDBBE7F0C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2" name="Oval 21">
              <a:extLst>
                <a:ext uri="{FF2B5EF4-FFF2-40B4-BE49-F238E27FC236}">
                  <a16:creationId xmlns:a16="http://schemas.microsoft.com/office/drawing/2014/main" id="{D3F6CFB1-ED50-5E44-5835-A02EE84204A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23" name="Group 22">
            <a:extLst>
              <a:ext uri="{FF2B5EF4-FFF2-40B4-BE49-F238E27FC236}">
                <a16:creationId xmlns:a16="http://schemas.microsoft.com/office/drawing/2014/main" id="{63A79DA9-DFB2-15AF-7ECE-2FD922C0CEF3}"/>
              </a:ext>
            </a:extLst>
          </p:cNvPr>
          <p:cNvGrpSpPr/>
          <p:nvPr/>
        </p:nvGrpSpPr>
        <p:grpSpPr>
          <a:xfrm>
            <a:off x="2764592" y="2800620"/>
            <a:ext cx="463958" cy="587515"/>
            <a:chOff x="10947211" y="1963464"/>
            <a:chExt cx="463958" cy="587515"/>
          </a:xfrm>
        </p:grpSpPr>
        <p:sp>
          <p:nvSpPr>
            <p:cNvPr id="24" name="Right Arrow 16">
              <a:extLst>
                <a:ext uri="{FF2B5EF4-FFF2-40B4-BE49-F238E27FC236}">
                  <a16:creationId xmlns:a16="http://schemas.microsoft.com/office/drawing/2014/main" id="{173D05A6-72C0-530B-9050-454B2540B47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5" name="Oval 24">
              <a:extLst>
                <a:ext uri="{FF2B5EF4-FFF2-40B4-BE49-F238E27FC236}">
                  <a16:creationId xmlns:a16="http://schemas.microsoft.com/office/drawing/2014/main" id="{0F2262E8-9F7B-8EE1-B7DA-09E9D031CAA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26" name="Group 25">
            <a:extLst>
              <a:ext uri="{FF2B5EF4-FFF2-40B4-BE49-F238E27FC236}">
                <a16:creationId xmlns:a16="http://schemas.microsoft.com/office/drawing/2014/main" id="{0EFD08F8-5600-7CAA-0F5F-812DE97D9B6C}"/>
              </a:ext>
            </a:extLst>
          </p:cNvPr>
          <p:cNvGrpSpPr/>
          <p:nvPr/>
        </p:nvGrpSpPr>
        <p:grpSpPr>
          <a:xfrm>
            <a:off x="674203" y="2903829"/>
            <a:ext cx="463958" cy="587515"/>
            <a:chOff x="10947211" y="1963464"/>
            <a:chExt cx="463958" cy="587515"/>
          </a:xfrm>
        </p:grpSpPr>
        <p:sp>
          <p:nvSpPr>
            <p:cNvPr id="27" name="Right Arrow 16">
              <a:extLst>
                <a:ext uri="{FF2B5EF4-FFF2-40B4-BE49-F238E27FC236}">
                  <a16:creationId xmlns:a16="http://schemas.microsoft.com/office/drawing/2014/main" id="{F7A96158-4131-B8DE-6445-9C9EE74B988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8" name="Oval 27">
              <a:extLst>
                <a:ext uri="{FF2B5EF4-FFF2-40B4-BE49-F238E27FC236}">
                  <a16:creationId xmlns:a16="http://schemas.microsoft.com/office/drawing/2014/main" id="{0FF8B803-D072-0F86-834C-DD80E3CF6F3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29" name="Group 28">
            <a:extLst>
              <a:ext uri="{FF2B5EF4-FFF2-40B4-BE49-F238E27FC236}">
                <a16:creationId xmlns:a16="http://schemas.microsoft.com/office/drawing/2014/main" id="{89550637-3FDF-E108-1CB8-8695B1633838}"/>
              </a:ext>
            </a:extLst>
          </p:cNvPr>
          <p:cNvGrpSpPr/>
          <p:nvPr/>
        </p:nvGrpSpPr>
        <p:grpSpPr>
          <a:xfrm>
            <a:off x="2147834" y="3405749"/>
            <a:ext cx="463958" cy="587515"/>
            <a:chOff x="10947211" y="1963464"/>
            <a:chExt cx="463958" cy="587515"/>
          </a:xfrm>
        </p:grpSpPr>
        <p:sp>
          <p:nvSpPr>
            <p:cNvPr id="30" name="Right Arrow 16">
              <a:extLst>
                <a:ext uri="{FF2B5EF4-FFF2-40B4-BE49-F238E27FC236}">
                  <a16:creationId xmlns:a16="http://schemas.microsoft.com/office/drawing/2014/main" id="{C7BB9ED4-D07E-A91B-82B6-4D2D3EBF3B7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1" name="Oval 30">
              <a:extLst>
                <a:ext uri="{FF2B5EF4-FFF2-40B4-BE49-F238E27FC236}">
                  <a16:creationId xmlns:a16="http://schemas.microsoft.com/office/drawing/2014/main" id="{1DF3E39D-12F1-9287-1382-CF618E6EC51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nvGrpSpPr>
          <p:cNvPr id="32" name="Group 31">
            <a:extLst>
              <a:ext uri="{FF2B5EF4-FFF2-40B4-BE49-F238E27FC236}">
                <a16:creationId xmlns:a16="http://schemas.microsoft.com/office/drawing/2014/main" id="{6D02D488-8D82-4F97-27B8-56D96CF6A4C7}"/>
              </a:ext>
            </a:extLst>
          </p:cNvPr>
          <p:cNvGrpSpPr/>
          <p:nvPr/>
        </p:nvGrpSpPr>
        <p:grpSpPr>
          <a:xfrm>
            <a:off x="2154736" y="2827420"/>
            <a:ext cx="463958" cy="587515"/>
            <a:chOff x="10947211" y="1963464"/>
            <a:chExt cx="463958" cy="587515"/>
          </a:xfrm>
        </p:grpSpPr>
        <p:sp>
          <p:nvSpPr>
            <p:cNvPr id="33" name="Right Arrow 16">
              <a:extLst>
                <a:ext uri="{FF2B5EF4-FFF2-40B4-BE49-F238E27FC236}">
                  <a16:creationId xmlns:a16="http://schemas.microsoft.com/office/drawing/2014/main" id="{FCA8B23D-6177-0503-94D0-497EAA6E051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4" name="Oval 33">
              <a:extLst>
                <a:ext uri="{FF2B5EF4-FFF2-40B4-BE49-F238E27FC236}">
                  <a16:creationId xmlns:a16="http://schemas.microsoft.com/office/drawing/2014/main" id="{7303879E-2885-93D1-F6A8-19AF3E8A272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8</a:t>
              </a:r>
            </a:p>
          </p:txBody>
        </p:sp>
      </p:grpSp>
      <p:grpSp>
        <p:nvGrpSpPr>
          <p:cNvPr id="35" name="Group 34">
            <a:extLst>
              <a:ext uri="{FF2B5EF4-FFF2-40B4-BE49-F238E27FC236}">
                <a16:creationId xmlns:a16="http://schemas.microsoft.com/office/drawing/2014/main" id="{59C6BC58-EE57-F7C1-B794-4BA13C0A85CC}"/>
              </a:ext>
            </a:extLst>
          </p:cNvPr>
          <p:cNvGrpSpPr/>
          <p:nvPr/>
        </p:nvGrpSpPr>
        <p:grpSpPr>
          <a:xfrm>
            <a:off x="2133135" y="2260747"/>
            <a:ext cx="463958" cy="587515"/>
            <a:chOff x="10947211" y="1963464"/>
            <a:chExt cx="463958" cy="587515"/>
          </a:xfrm>
        </p:grpSpPr>
        <p:sp>
          <p:nvSpPr>
            <p:cNvPr id="36" name="Right Arrow 16">
              <a:extLst>
                <a:ext uri="{FF2B5EF4-FFF2-40B4-BE49-F238E27FC236}">
                  <a16:creationId xmlns:a16="http://schemas.microsoft.com/office/drawing/2014/main" id="{E245D9CD-6AAB-6679-5DF7-A6263A5185B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7" name="Oval 36">
              <a:extLst>
                <a:ext uri="{FF2B5EF4-FFF2-40B4-BE49-F238E27FC236}">
                  <a16:creationId xmlns:a16="http://schemas.microsoft.com/office/drawing/2014/main" id="{694635C4-1477-5E65-7CBF-C1FB1BAF7F1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9</a:t>
              </a:r>
            </a:p>
          </p:txBody>
        </p:sp>
      </p:grpSp>
      <p:grpSp>
        <p:nvGrpSpPr>
          <p:cNvPr id="38" name="Group 37">
            <a:extLst>
              <a:ext uri="{FF2B5EF4-FFF2-40B4-BE49-F238E27FC236}">
                <a16:creationId xmlns:a16="http://schemas.microsoft.com/office/drawing/2014/main" id="{3122D828-17A0-44A4-5CF8-552EE8D7A1C1}"/>
              </a:ext>
            </a:extLst>
          </p:cNvPr>
          <p:cNvGrpSpPr/>
          <p:nvPr/>
        </p:nvGrpSpPr>
        <p:grpSpPr>
          <a:xfrm>
            <a:off x="118481" y="4887197"/>
            <a:ext cx="463958" cy="587515"/>
            <a:chOff x="10947211" y="1963464"/>
            <a:chExt cx="463958" cy="587515"/>
          </a:xfrm>
        </p:grpSpPr>
        <p:sp>
          <p:nvSpPr>
            <p:cNvPr id="39" name="Right Arrow 16">
              <a:extLst>
                <a:ext uri="{FF2B5EF4-FFF2-40B4-BE49-F238E27FC236}">
                  <a16:creationId xmlns:a16="http://schemas.microsoft.com/office/drawing/2014/main" id="{4FD01B01-7D7B-CD5D-88F2-BF1AF21EC72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0" name="Oval 39">
              <a:extLst>
                <a:ext uri="{FF2B5EF4-FFF2-40B4-BE49-F238E27FC236}">
                  <a16:creationId xmlns:a16="http://schemas.microsoft.com/office/drawing/2014/main" id="{4DEDCF46-173B-8D80-19A3-804E17D373A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a</a:t>
              </a:r>
            </a:p>
          </p:txBody>
        </p:sp>
      </p:grpSp>
      <p:grpSp>
        <p:nvGrpSpPr>
          <p:cNvPr id="41" name="Group 40">
            <a:extLst>
              <a:ext uri="{FF2B5EF4-FFF2-40B4-BE49-F238E27FC236}">
                <a16:creationId xmlns:a16="http://schemas.microsoft.com/office/drawing/2014/main" id="{2AEDAB4C-A378-AC10-8B06-DA58A8FB1DFE}"/>
              </a:ext>
            </a:extLst>
          </p:cNvPr>
          <p:cNvGrpSpPr/>
          <p:nvPr/>
        </p:nvGrpSpPr>
        <p:grpSpPr>
          <a:xfrm>
            <a:off x="2622858" y="5620546"/>
            <a:ext cx="463958" cy="587515"/>
            <a:chOff x="10947211" y="1963464"/>
            <a:chExt cx="463958" cy="587515"/>
          </a:xfrm>
        </p:grpSpPr>
        <p:sp>
          <p:nvSpPr>
            <p:cNvPr id="42" name="Right Arrow 16">
              <a:extLst>
                <a:ext uri="{FF2B5EF4-FFF2-40B4-BE49-F238E27FC236}">
                  <a16:creationId xmlns:a16="http://schemas.microsoft.com/office/drawing/2014/main" id="{5DD7DEE5-0947-D5F9-E289-766B29A2498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3" name="Oval 42">
              <a:extLst>
                <a:ext uri="{FF2B5EF4-FFF2-40B4-BE49-F238E27FC236}">
                  <a16:creationId xmlns:a16="http://schemas.microsoft.com/office/drawing/2014/main" id="{56856E0C-DA06-8DC8-B2F4-13180D86F3F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d</a:t>
              </a:r>
            </a:p>
          </p:txBody>
        </p:sp>
      </p:grpSp>
      <p:grpSp>
        <p:nvGrpSpPr>
          <p:cNvPr id="44" name="Group 43">
            <a:extLst>
              <a:ext uri="{FF2B5EF4-FFF2-40B4-BE49-F238E27FC236}">
                <a16:creationId xmlns:a16="http://schemas.microsoft.com/office/drawing/2014/main" id="{5DA3044A-DBE5-8C6F-3352-730A49B68BC6}"/>
              </a:ext>
            </a:extLst>
          </p:cNvPr>
          <p:cNvGrpSpPr/>
          <p:nvPr/>
        </p:nvGrpSpPr>
        <p:grpSpPr>
          <a:xfrm>
            <a:off x="310918" y="5178034"/>
            <a:ext cx="463958" cy="587515"/>
            <a:chOff x="10947211" y="1963464"/>
            <a:chExt cx="463958" cy="587515"/>
          </a:xfrm>
        </p:grpSpPr>
        <p:sp>
          <p:nvSpPr>
            <p:cNvPr id="45" name="Right Arrow 16">
              <a:extLst>
                <a:ext uri="{FF2B5EF4-FFF2-40B4-BE49-F238E27FC236}">
                  <a16:creationId xmlns:a16="http://schemas.microsoft.com/office/drawing/2014/main" id="{DD2AF5E4-971B-1152-39EE-DDC38F82D62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6" name="Oval 45">
              <a:extLst>
                <a:ext uri="{FF2B5EF4-FFF2-40B4-BE49-F238E27FC236}">
                  <a16:creationId xmlns:a16="http://schemas.microsoft.com/office/drawing/2014/main" id="{812AAD7D-FEA5-F381-46DE-793EEAF02FD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b</a:t>
              </a:r>
            </a:p>
          </p:txBody>
        </p:sp>
      </p:grpSp>
      <p:grpSp>
        <p:nvGrpSpPr>
          <p:cNvPr id="47" name="Group 46">
            <a:extLst>
              <a:ext uri="{FF2B5EF4-FFF2-40B4-BE49-F238E27FC236}">
                <a16:creationId xmlns:a16="http://schemas.microsoft.com/office/drawing/2014/main" id="{8E743DD0-0103-030F-5067-8FD7B9DC849C}"/>
              </a:ext>
            </a:extLst>
          </p:cNvPr>
          <p:cNvGrpSpPr/>
          <p:nvPr/>
        </p:nvGrpSpPr>
        <p:grpSpPr>
          <a:xfrm>
            <a:off x="343236" y="5542861"/>
            <a:ext cx="463958" cy="587515"/>
            <a:chOff x="10947211" y="1963464"/>
            <a:chExt cx="463958" cy="587515"/>
          </a:xfrm>
        </p:grpSpPr>
        <p:sp>
          <p:nvSpPr>
            <p:cNvPr id="48" name="Right Arrow 16">
              <a:extLst>
                <a:ext uri="{FF2B5EF4-FFF2-40B4-BE49-F238E27FC236}">
                  <a16:creationId xmlns:a16="http://schemas.microsoft.com/office/drawing/2014/main" id="{72995675-B6DF-98A2-17DA-1F575B6100F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9" name="Oval 48">
              <a:extLst>
                <a:ext uri="{FF2B5EF4-FFF2-40B4-BE49-F238E27FC236}">
                  <a16:creationId xmlns:a16="http://schemas.microsoft.com/office/drawing/2014/main" id="{04665476-1946-B1B8-2DCD-D30E9A37517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c</a:t>
              </a:r>
            </a:p>
          </p:txBody>
        </p:sp>
      </p:grpSp>
      <p:sp>
        <p:nvSpPr>
          <p:cNvPr id="50" name="Rectangle 49">
            <a:extLst>
              <a:ext uri="{FF2B5EF4-FFF2-40B4-BE49-F238E27FC236}">
                <a16:creationId xmlns:a16="http://schemas.microsoft.com/office/drawing/2014/main" id="{FFF8B0D6-D5EF-1A7A-0EA1-FEAB12228028}"/>
              </a:ext>
            </a:extLst>
          </p:cNvPr>
          <p:cNvSpPr/>
          <p:nvPr/>
        </p:nvSpPr>
        <p:spPr>
          <a:xfrm>
            <a:off x="7329250" y="4306637"/>
            <a:ext cx="4519514" cy="2031325"/>
          </a:xfrm>
          <a:prstGeom prst="rect">
            <a:avLst/>
          </a:prstGeom>
        </p:spPr>
        <p:txBody>
          <a:bodyPr wrap="square">
            <a:spAutoFit/>
          </a:bodyPr>
          <a:lstStyle/>
          <a:p>
            <a:r>
              <a:rPr lang="en-US" sz="1400" b="1">
                <a:solidFill>
                  <a:schemeClr val="tx1">
                    <a:lumMod val="50000"/>
                    <a:lumOff val="50000"/>
                  </a:schemeClr>
                </a:solidFill>
              </a:rPr>
              <a:t>1️⃣ push 402024 + ret → simulează un call către adresa 4020242️⃣ Se ajunge la 402024 unde începe lanțul de execuție3️⃣ Se face call către blocul de la 203F4️⃣ La 203F, se face un nou call către 20595️⃣ La 2059, se execută ultima secvență, care se încheie cu ret6️⃣ ret de la 2058 revine la 203D (după call din 203F)7️⃣ ret de la 203D revine la 2013 (după push-ret inițial)8️⃣ La 2013 avem încă un ret, care duce execuția la 20149️⃣ Programul continuă la 2014 cu call ExitProcess – terminare normală</a:t>
            </a:r>
          </a:p>
        </p:txBody>
      </p:sp>
      <p:sp>
        <p:nvSpPr>
          <p:cNvPr id="54" name="Speech Bubble: Rectangle with Corners Rounded 53">
            <a:extLst>
              <a:ext uri="{FF2B5EF4-FFF2-40B4-BE49-F238E27FC236}">
                <a16:creationId xmlns:a16="http://schemas.microsoft.com/office/drawing/2014/main" id="{E88362E4-8E40-6E94-A64F-A9CA186329FF}"/>
              </a:ext>
            </a:extLst>
          </p:cNvPr>
          <p:cNvSpPr/>
          <p:nvPr/>
        </p:nvSpPr>
        <p:spPr>
          <a:xfrm>
            <a:off x="3317019" y="450214"/>
            <a:ext cx="3458399" cy="844584"/>
          </a:xfrm>
          <a:prstGeom prst="wedgeRoundRectCallout">
            <a:avLst>
              <a:gd name="adj1" fmla="val -57274"/>
              <a:gd name="adj2" fmla="val 42374"/>
              <a:gd name="adj3" fmla="val 16667"/>
            </a:avLst>
          </a:prstGeom>
          <a:solidFill>
            <a:srgbClr val="36665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000"/>
              <a:t>Rezumat pe scurt:</a:t>
            </a:r>
          </a:p>
          <a:p>
            <a:pPr algn="just"/>
            <a:r>
              <a:rPr lang="en-US" sz="1000"/>
              <a:t>push 402024 + ret → sare la 402024</a:t>
            </a:r>
          </a:p>
          <a:p>
            <a:pPr algn="just"/>
            <a:r>
              <a:rPr lang="en-US" sz="1000"/>
              <a:t>lanț de call-uri → ret → se întoarce la 402013</a:t>
            </a:r>
          </a:p>
          <a:p>
            <a:pPr algn="just"/>
            <a:r>
              <a:rPr lang="en-US" sz="1000"/>
              <a:t>la 402013 este un alt ret, care revine unde era pe stivă adresa anterioară: 402014la 402014 începe secvența call ExitProcess</a:t>
            </a:r>
          </a:p>
        </p:txBody>
      </p:sp>
      <p:sp>
        <p:nvSpPr>
          <p:cNvPr id="55" name="Rectangle 54">
            <a:extLst>
              <a:ext uri="{FF2B5EF4-FFF2-40B4-BE49-F238E27FC236}">
                <a16:creationId xmlns:a16="http://schemas.microsoft.com/office/drawing/2014/main" id="{02B9B0C7-EE02-F3DC-FC84-BF3BAF303237}"/>
              </a:ext>
            </a:extLst>
          </p:cNvPr>
          <p:cNvSpPr/>
          <p:nvPr/>
        </p:nvSpPr>
        <p:spPr>
          <a:xfrm>
            <a:off x="10058865" y="304594"/>
            <a:ext cx="1932720" cy="3539430"/>
          </a:xfrm>
          <a:prstGeom prst="rect">
            <a:avLst/>
          </a:prstGeom>
        </p:spPr>
        <p:txBody>
          <a:bodyPr wrap="square">
            <a:spAutoFit/>
          </a:bodyPr>
          <a:lstStyle/>
          <a:p>
            <a:r>
              <a:rPr lang="en-US" sz="1400">
                <a:solidFill>
                  <a:schemeClr val="tx1">
                    <a:lumMod val="50000"/>
                    <a:lumOff val="50000"/>
                  </a:schemeClr>
                </a:solidFill>
              </a:rPr>
              <a:t>Pentru exercițiu, toate mesajele afișate în cele trei MessageBox-uri sunt luate de la aceeași adresă 4010A2 din segmentul .data.În schimb, titlurile acestor MessageBox-uri sunt luate de la adrese diferite, pentru a demonstra studenților că este posibil să reutilizăm același mesaj, dar să personalizăm titlul fiecărui dialog.</a:t>
            </a:r>
          </a:p>
        </p:txBody>
      </p:sp>
    </p:spTree>
    <p:extLst>
      <p:ext uri="{BB962C8B-B14F-4D97-AF65-F5344CB8AC3E}">
        <p14:creationId xmlns:p14="http://schemas.microsoft.com/office/powerpoint/2010/main" val="2733744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645EA-5CBD-0123-6C3F-FF76DCFB2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6753C8-E190-A30A-67D6-8A11AD99EB9C}"/>
              </a:ext>
            </a:extLst>
          </p:cNvPr>
          <p:cNvSpPr>
            <a:spLocks noGrp="1"/>
          </p:cNvSpPr>
          <p:nvPr>
            <p:ph type="ctrTitle"/>
          </p:nvPr>
        </p:nvSpPr>
        <p:spPr>
          <a:xfrm rot="21420000">
            <a:off x="922410" y="1156306"/>
            <a:ext cx="9755187" cy="2766528"/>
          </a:xfrm>
        </p:spPr>
        <p:txBody>
          <a:bodyPr>
            <a:normAutofit fontScale="90000"/>
          </a:bodyPr>
          <a:lstStyle/>
          <a:p>
            <a:r>
              <a:rPr lang="en-US" u="sng"/>
              <a:t>9.2</a:t>
            </a:r>
            <a:br>
              <a:rPr lang="en-US"/>
            </a:br>
            <a:r>
              <a:rPr lang="en-US"/>
              <a:t>Execuția de cod în secțiunea .data</a:t>
            </a:r>
            <a:endParaRPr lang="en-US" dirty="0"/>
          </a:p>
        </p:txBody>
      </p:sp>
      <p:pic>
        <p:nvPicPr>
          <p:cNvPr id="3" name="Picture 2">
            <a:extLst>
              <a:ext uri="{FF2B5EF4-FFF2-40B4-BE49-F238E27FC236}">
                <a16:creationId xmlns:a16="http://schemas.microsoft.com/office/drawing/2014/main" id="{8536BB5C-1B4E-E2C1-0E45-D20607FD74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pic>
        <p:nvPicPr>
          <p:cNvPr id="4" name="Picture 3">
            <a:extLst>
              <a:ext uri="{FF2B5EF4-FFF2-40B4-BE49-F238E27FC236}">
                <a16:creationId xmlns:a16="http://schemas.microsoft.com/office/drawing/2014/main" id="{38C20117-EE01-8712-49A6-40278CE1142B}"/>
              </a:ext>
            </a:extLst>
          </p:cNvPr>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21421107">
            <a:off x="3602340" y="3023073"/>
            <a:ext cx="835301" cy="835301"/>
          </a:xfrm>
          <a:prstGeom prst="rect">
            <a:avLst/>
          </a:prstGeom>
        </p:spPr>
      </p:pic>
    </p:spTree>
    <p:extLst>
      <p:ext uri="{BB962C8B-B14F-4D97-AF65-F5344CB8AC3E}">
        <p14:creationId xmlns:p14="http://schemas.microsoft.com/office/powerpoint/2010/main" val="620672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Process 3">
            <a:extLst>
              <a:ext uri="{FF2B5EF4-FFF2-40B4-BE49-F238E27FC236}">
                <a16:creationId xmlns:a16="http://schemas.microsoft.com/office/drawing/2014/main" id="{C2842B9A-6DEA-1DFB-FEE4-3145C889E8D6}"/>
              </a:ext>
            </a:extLst>
          </p:cNvPr>
          <p:cNvSpPr/>
          <p:nvPr/>
        </p:nvSpPr>
        <p:spPr>
          <a:xfrm>
            <a:off x="457200" y="1956816"/>
            <a:ext cx="1130104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7E4673C5-183E-3CDE-C752-0E60A3EC5629}"/>
              </a:ext>
            </a:extLst>
          </p:cNvPr>
          <p:cNvSpPr>
            <a:spLocks noGrp="1"/>
          </p:cNvSpPr>
          <p:nvPr>
            <p:ph type="title"/>
          </p:nvPr>
        </p:nvSpPr>
        <p:spPr/>
        <p:txBody>
          <a:bodyPr/>
          <a:lstStyle/>
          <a:p>
            <a:r>
              <a:rPr lang="en-US"/>
              <a:t>Context introductiv</a:t>
            </a:r>
          </a:p>
        </p:txBody>
      </p:sp>
      <p:sp>
        <p:nvSpPr>
          <p:cNvPr id="3" name="Content Placeholder 2">
            <a:extLst>
              <a:ext uri="{FF2B5EF4-FFF2-40B4-BE49-F238E27FC236}">
                <a16:creationId xmlns:a16="http://schemas.microsoft.com/office/drawing/2014/main" id="{0FA1A3BE-277F-2DA8-20DB-48B08B3CFB90}"/>
              </a:ext>
            </a:extLst>
          </p:cNvPr>
          <p:cNvSpPr>
            <a:spLocks noGrp="1"/>
          </p:cNvSpPr>
          <p:nvPr>
            <p:ph idx="1"/>
          </p:nvPr>
        </p:nvSpPr>
        <p:spPr>
          <a:xfrm>
            <a:off x="650631" y="2391511"/>
            <a:ext cx="10914184" cy="3678303"/>
          </a:xfrm>
        </p:spPr>
        <p:txBody>
          <a:bodyPr/>
          <a:lstStyle/>
          <a:p>
            <a:r>
              <a:rPr lang="en-US"/>
              <a:t>În acest exemplu demonstrativ, relocăm o bucată de cod executabil din secțiunea .code (.text) într-o zonă liberă din secțiunea .data, care în mod normal nu este executabilă. Duplicăm codul, schimbăm permisiunile de memorie pentru a permite execuția și redirecționăm fluxul printr-un jmp. Această tehnică evidențiază posibilitatea rulării de cod din zone non-standard, un mecanism utilizat frecvent în malware sau tehnici avansate de ofuscare.</a:t>
            </a:r>
          </a:p>
        </p:txBody>
      </p:sp>
    </p:spTree>
    <p:extLst>
      <p:ext uri="{BB962C8B-B14F-4D97-AF65-F5344CB8AC3E}">
        <p14:creationId xmlns:p14="http://schemas.microsoft.com/office/powerpoint/2010/main" val="2717865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a:extLst>
              <a:ext uri="{FF2B5EF4-FFF2-40B4-BE49-F238E27FC236}">
                <a16:creationId xmlns:a16="http://schemas.microsoft.com/office/drawing/2014/main" id="{189B1050-6F2C-6279-EA6A-0BEDFB961FB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9F3E1432-DA29-AB76-81B9-C3B7635C07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164" y="352410"/>
            <a:ext cx="5498911" cy="6244704"/>
          </a:xfrm>
          <a:prstGeom prst="rect">
            <a:avLst/>
          </a:prstGeom>
        </p:spPr>
      </p:pic>
      <p:pic>
        <p:nvPicPr>
          <p:cNvPr id="7" name="Picture 6">
            <a:extLst>
              <a:ext uri="{FF2B5EF4-FFF2-40B4-BE49-F238E27FC236}">
                <a16:creationId xmlns:a16="http://schemas.microsoft.com/office/drawing/2014/main" id="{E8878726-C3F2-A9CC-5237-3418E6E14C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5985" y="352409"/>
            <a:ext cx="5498911" cy="6244704"/>
          </a:xfrm>
          <a:prstGeom prst="rect">
            <a:avLst/>
          </a:prstGeom>
        </p:spPr>
      </p:pic>
      <p:grpSp>
        <p:nvGrpSpPr>
          <p:cNvPr id="2" name="Group 1">
            <a:extLst>
              <a:ext uri="{FF2B5EF4-FFF2-40B4-BE49-F238E27FC236}">
                <a16:creationId xmlns:a16="http://schemas.microsoft.com/office/drawing/2014/main" id="{DC34472A-EB54-8C6D-FFC3-7544198271FF}"/>
              </a:ext>
            </a:extLst>
          </p:cNvPr>
          <p:cNvGrpSpPr/>
          <p:nvPr/>
        </p:nvGrpSpPr>
        <p:grpSpPr>
          <a:xfrm>
            <a:off x="509164" y="1341622"/>
            <a:ext cx="463958" cy="587515"/>
            <a:chOff x="10947211" y="1963464"/>
            <a:chExt cx="463958" cy="587515"/>
          </a:xfrm>
        </p:grpSpPr>
        <p:sp>
          <p:nvSpPr>
            <p:cNvPr id="3" name="Right Arrow 16">
              <a:extLst>
                <a:ext uri="{FF2B5EF4-FFF2-40B4-BE49-F238E27FC236}">
                  <a16:creationId xmlns:a16="http://schemas.microsoft.com/office/drawing/2014/main" id="{069DB1A7-A488-D233-A047-973E5A05765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 name="Oval 3">
              <a:extLst>
                <a:ext uri="{FF2B5EF4-FFF2-40B4-BE49-F238E27FC236}">
                  <a16:creationId xmlns:a16="http://schemas.microsoft.com/office/drawing/2014/main" id="{E5A0F9BD-7CE1-3563-7797-553F5672F5C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0" name="Group 9">
            <a:extLst>
              <a:ext uri="{FF2B5EF4-FFF2-40B4-BE49-F238E27FC236}">
                <a16:creationId xmlns:a16="http://schemas.microsoft.com/office/drawing/2014/main" id="{EA36D3A6-70C7-B476-9D19-D9549D38458C}"/>
              </a:ext>
            </a:extLst>
          </p:cNvPr>
          <p:cNvGrpSpPr/>
          <p:nvPr/>
        </p:nvGrpSpPr>
        <p:grpSpPr>
          <a:xfrm>
            <a:off x="3890767" y="1413754"/>
            <a:ext cx="463958" cy="587515"/>
            <a:chOff x="10947211" y="1963464"/>
            <a:chExt cx="463958" cy="587515"/>
          </a:xfrm>
        </p:grpSpPr>
        <p:sp>
          <p:nvSpPr>
            <p:cNvPr id="11" name="Right Arrow 16">
              <a:extLst>
                <a:ext uri="{FF2B5EF4-FFF2-40B4-BE49-F238E27FC236}">
                  <a16:creationId xmlns:a16="http://schemas.microsoft.com/office/drawing/2014/main" id="{6D4661CD-5A50-B9C8-3921-481B9B89C82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EE44423A-2733-152A-5674-7805D4C6D1D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3" name="Group 12">
            <a:extLst>
              <a:ext uri="{FF2B5EF4-FFF2-40B4-BE49-F238E27FC236}">
                <a16:creationId xmlns:a16="http://schemas.microsoft.com/office/drawing/2014/main" id="{18698101-6E6E-0FC9-090A-7417071425F6}"/>
              </a:ext>
            </a:extLst>
          </p:cNvPr>
          <p:cNvGrpSpPr/>
          <p:nvPr/>
        </p:nvGrpSpPr>
        <p:grpSpPr>
          <a:xfrm>
            <a:off x="5092887" y="1795870"/>
            <a:ext cx="463958" cy="587515"/>
            <a:chOff x="10947211" y="1963464"/>
            <a:chExt cx="463958" cy="587515"/>
          </a:xfrm>
        </p:grpSpPr>
        <p:sp>
          <p:nvSpPr>
            <p:cNvPr id="14" name="Right Arrow 16">
              <a:extLst>
                <a:ext uri="{FF2B5EF4-FFF2-40B4-BE49-F238E27FC236}">
                  <a16:creationId xmlns:a16="http://schemas.microsoft.com/office/drawing/2014/main" id="{F0C6F650-3632-8A37-1F3A-CEB13E1AC4C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5" name="Oval 14">
              <a:extLst>
                <a:ext uri="{FF2B5EF4-FFF2-40B4-BE49-F238E27FC236}">
                  <a16:creationId xmlns:a16="http://schemas.microsoft.com/office/drawing/2014/main" id="{88E80E02-FAEC-D8D3-A5CA-36A58E4D94A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16" name="Group 15">
            <a:extLst>
              <a:ext uri="{FF2B5EF4-FFF2-40B4-BE49-F238E27FC236}">
                <a16:creationId xmlns:a16="http://schemas.microsoft.com/office/drawing/2014/main" id="{6E613C6D-42E9-FED5-D3DC-CFD1FE2E5F33}"/>
              </a:ext>
            </a:extLst>
          </p:cNvPr>
          <p:cNvGrpSpPr/>
          <p:nvPr/>
        </p:nvGrpSpPr>
        <p:grpSpPr>
          <a:xfrm>
            <a:off x="6769288" y="2374401"/>
            <a:ext cx="463958" cy="587515"/>
            <a:chOff x="10947211" y="1963464"/>
            <a:chExt cx="463958" cy="587515"/>
          </a:xfrm>
        </p:grpSpPr>
        <p:sp>
          <p:nvSpPr>
            <p:cNvPr id="17" name="Right Arrow 16">
              <a:extLst>
                <a:ext uri="{FF2B5EF4-FFF2-40B4-BE49-F238E27FC236}">
                  <a16:creationId xmlns:a16="http://schemas.microsoft.com/office/drawing/2014/main" id="{AA2E2174-9CBE-E768-3731-5677C4DF733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8" name="Oval 17">
              <a:extLst>
                <a:ext uri="{FF2B5EF4-FFF2-40B4-BE49-F238E27FC236}">
                  <a16:creationId xmlns:a16="http://schemas.microsoft.com/office/drawing/2014/main" id="{E88EBD8C-4603-DF80-416F-A81E7C90041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19" name="Group 18">
            <a:extLst>
              <a:ext uri="{FF2B5EF4-FFF2-40B4-BE49-F238E27FC236}">
                <a16:creationId xmlns:a16="http://schemas.microsoft.com/office/drawing/2014/main" id="{18978F25-3643-8B5A-2B30-1AA81E735A64}"/>
              </a:ext>
            </a:extLst>
          </p:cNvPr>
          <p:cNvGrpSpPr/>
          <p:nvPr/>
        </p:nvGrpSpPr>
        <p:grpSpPr>
          <a:xfrm>
            <a:off x="7987028" y="2566684"/>
            <a:ext cx="463958" cy="587515"/>
            <a:chOff x="10947211" y="1963464"/>
            <a:chExt cx="463958" cy="587515"/>
          </a:xfrm>
        </p:grpSpPr>
        <p:sp>
          <p:nvSpPr>
            <p:cNvPr id="20" name="Right Arrow 16">
              <a:extLst>
                <a:ext uri="{FF2B5EF4-FFF2-40B4-BE49-F238E27FC236}">
                  <a16:creationId xmlns:a16="http://schemas.microsoft.com/office/drawing/2014/main" id="{5F464A23-7554-598B-C14B-504B5BF884C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1" name="Oval 20">
              <a:extLst>
                <a:ext uri="{FF2B5EF4-FFF2-40B4-BE49-F238E27FC236}">
                  <a16:creationId xmlns:a16="http://schemas.microsoft.com/office/drawing/2014/main" id="{3D59F0A1-79FD-913A-0B01-6C26412EB98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27" name="Group 26">
            <a:extLst>
              <a:ext uri="{FF2B5EF4-FFF2-40B4-BE49-F238E27FC236}">
                <a16:creationId xmlns:a16="http://schemas.microsoft.com/office/drawing/2014/main" id="{43DDAEF5-DD26-F094-AC8E-7A16660B91B8}"/>
              </a:ext>
            </a:extLst>
          </p:cNvPr>
          <p:cNvGrpSpPr/>
          <p:nvPr/>
        </p:nvGrpSpPr>
        <p:grpSpPr>
          <a:xfrm>
            <a:off x="1037186" y="4185141"/>
            <a:ext cx="10117628" cy="1528783"/>
            <a:chOff x="1459523" y="4355122"/>
            <a:chExt cx="10052538" cy="1834662"/>
          </a:xfrm>
          <a:solidFill>
            <a:srgbClr val="366658"/>
          </a:solidFill>
        </p:grpSpPr>
        <p:sp>
          <p:nvSpPr>
            <p:cNvPr id="24" name="Rectangle: Rounded Corners 23">
              <a:extLst>
                <a:ext uri="{FF2B5EF4-FFF2-40B4-BE49-F238E27FC236}">
                  <a16:creationId xmlns:a16="http://schemas.microsoft.com/office/drawing/2014/main" id="{A24E35B4-0545-3107-EC06-0B07DF98A71E}"/>
                </a:ext>
              </a:extLst>
            </p:cNvPr>
            <p:cNvSpPr/>
            <p:nvPr/>
          </p:nvSpPr>
          <p:spPr>
            <a:xfrm>
              <a:off x="1459523" y="4355122"/>
              <a:ext cx="10052538" cy="1834662"/>
            </a:xfrm>
            <a:prstGeom prst="roundRect">
              <a:avLst/>
            </a:prstGeom>
            <a:grp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E93E569-41A2-0EC4-BE3A-ED104FF7CB46}"/>
                </a:ext>
              </a:extLst>
            </p:cNvPr>
            <p:cNvSpPr/>
            <p:nvPr/>
          </p:nvSpPr>
          <p:spPr>
            <a:xfrm>
              <a:off x="1591404" y="4559542"/>
              <a:ext cx="9749699" cy="1403555"/>
            </a:xfrm>
            <a:prstGeom prst="rect">
              <a:avLst/>
            </a:prstGeom>
            <a:grpFill/>
          </p:spPr>
          <p:txBody>
            <a:bodyPr wrap="square">
              <a:spAutoFit/>
            </a:bodyPr>
            <a:lstStyle/>
            <a:p>
              <a:r>
                <a:rPr lang="en-US" sz="1400" b="1">
                  <a:solidFill>
                    <a:schemeClr val="bg1"/>
                  </a:solidFill>
                </a:rPr>
                <a:t>1. Se selectează codul dorit din secțiunea .code (indata.exe), inclusiv apeluri către MessageBoxA și ExitProcess.</a:t>
              </a:r>
            </a:p>
            <a:p>
              <a:r>
                <a:rPr lang="en-US" sz="1400" b="1">
                  <a:solidFill>
                    <a:schemeClr val="bg1"/>
                  </a:solidFill>
                </a:rPr>
                <a:t>2. Click dreapta pe cod → Binary.</a:t>
              </a:r>
            </a:p>
            <a:p>
              <a:r>
                <a:rPr lang="en-US" sz="1400" b="1">
                  <a:solidFill>
                    <a:schemeClr val="bg1"/>
                  </a:solidFill>
                </a:rPr>
                <a:t>3. Se alege Copy → Selection pentru a copia codul executabil în clipboard.</a:t>
              </a:r>
            </a:p>
            <a:p>
              <a:r>
                <a:rPr lang="en-US" sz="1400" b="1">
                  <a:solidFill>
                    <a:schemeClr val="bg1"/>
                  </a:solidFill>
                </a:rPr>
                <a:t>4. În Memory Map, se identifică zona corespunzătoare secțiunii .data (cu protecții RW-).</a:t>
              </a:r>
            </a:p>
            <a:p>
              <a:r>
                <a:rPr lang="en-US" sz="1400" b="1">
                  <a:solidFill>
                    <a:schemeClr val="bg1"/>
                  </a:solidFill>
                </a:rPr>
                <a:t>5. Se face click dreapta pe .data și se alege Follow in Dump pentru a deschide secțiunea în Dump View (pentru inserare ulterioară).</a:t>
              </a:r>
            </a:p>
          </p:txBody>
        </p:sp>
      </p:grpSp>
    </p:spTree>
    <p:extLst>
      <p:ext uri="{BB962C8B-B14F-4D97-AF65-F5344CB8AC3E}">
        <p14:creationId xmlns:p14="http://schemas.microsoft.com/office/powerpoint/2010/main" val="3637989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207D6D-2741-F4C5-CAD3-6D04BFC292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5BCB2E-5C71-ABBC-57FF-1608D34C6B19}"/>
              </a:ext>
            </a:extLst>
          </p:cNvPr>
          <p:cNvSpPr>
            <a:spLocks noGrp="1"/>
          </p:cNvSpPr>
          <p:nvPr>
            <p:ph type="title"/>
          </p:nvPr>
        </p:nvSpPr>
        <p:spPr/>
        <p:txBody>
          <a:bodyPr>
            <a:normAutofit/>
          </a:bodyPr>
          <a:lstStyle/>
          <a:p>
            <a:r>
              <a:rPr lang="en-US"/>
              <a:t>Principalele părți ale prezentării</a:t>
            </a:r>
          </a:p>
        </p:txBody>
      </p:sp>
      <p:sp>
        <p:nvSpPr>
          <p:cNvPr id="3" name="Content Placeholder 2">
            <a:extLst>
              <a:ext uri="{FF2B5EF4-FFF2-40B4-BE49-F238E27FC236}">
                <a16:creationId xmlns:a16="http://schemas.microsoft.com/office/drawing/2014/main" id="{66A8F566-9A86-F2D6-CBE9-85753F168EED}"/>
              </a:ext>
            </a:extLst>
          </p:cNvPr>
          <p:cNvSpPr>
            <a:spLocks noGrp="1"/>
          </p:cNvSpPr>
          <p:nvPr>
            <p:ph sz="quarter" idx="13"/>
          </p:nvPr>
        </p:nvSpPr>
        <p:spPr>
          <a:xfrm>
            <a:off x="1126641" y="2651209"/>
            <a:ext cx="9956042" cy="2788299"/>
          </a:xfrm>
        </p:spPr>
        <p:txBody>
          <a:bodyPr>
            <a:normAutofit fontScale="92500" lnSpcReduction="10000"/>
          </a:bodyPr>
          <a:lstStyle/>
          <a:p>
            <a:r>
              <a:rPr lang="en-US" sz="2800">
                <a:solidFill>
                  <a:schemeClr val="tx1">
                    <a:lumMod val="50000"/>
                    <a:lumOff val="50000"/>
                  </a:schemeClr>
                </a:solidFill>
              </a:rPr>
              <a:t>9.1 Dezasamblare și peticire (Call vs JMP)</a:t>
            </a:r>
          </a:p>
          <a:p>
            <a:r>
              <a:rPr lang="pt-BR" sz="2800">
                <a:solidFill>
                  <a:schemeClr val="tx1">
                    <a:lumMod val="50000"/>
                    <a:lumOff val="50000"/>
                  </a:schemeClr>
                </a:solidFill>
              </a:rPr>
              <a:t>9.2 Execuția de cod în secțiunea .data</a:t>
            </a:r>
          </a:p>
          <a:p>
            <a:r>
              <a:rPr lang="it-IT" sz="2800">
                <a:solidFill>
                  <a:schemeClr val="tx1">
                    <a:lumMod val="50000"/>
                    <a:lumOff val="50000"/>
                  </a:schemeClr>
                </a:solidFill>
              </a:rPr>
              <a:t>9.3 Modificarea Stringurilor in obiecte</a:t>
            </a:r>
          </a:p>
          <a:p>
            <a:r>
              <a:rPr lang="it-IT" sz="2800">
                <a:solidFill>
                  <a:schemeClr val="tx1">
                    <a:lumMod val="50000"/>
                    <a:lumOff val="50000"/>
                  </a:schemeClr>
                </a:solidFill>
              </a:rPr>
              <a:t>9.4 Modificarea Stringurilor in mesaje</a:t>
            </a:r>
          </a:p>
          <a:p>
            <a:r>
              <a:rPr lang="en-US" sz="2800">
                <a:solidFill>
                  <a:schemeClr val="tx1">
                    <a:lumMod val="50000"/>
                    <a:lumOff val="50000"/>
                  </a:schemeClr>
                </a:solidFill>
              </a:rPr>
              <a:t>9.5 Schimbarea masinii virtuale</a:t>
            </a:r>
            <a:endParaRPr lang="en-US" sz="2800" dirty="0">
              <a:solidFill>
                <a:schemeClr val="tx1">
                  <a:lumMod val="50000"/>
                  <a:lumOff val="50000"/>
                </a:schemeClr>
              </a:solidFill>
            </a:endParaRPr>
          </a:p>
        </p:txBody>
      </p:sp>
      <p:sp>
        <p:nvSpPr>
          <p:cNvPr id="4" name="Rectangle 3">
            <a:extLst>
              <a:ext uri="{FF2B5EF4-FFF2-40B4-BE49-F238E27FC236}">
                <a16:creationId xmlns:a16="http://schemas.microsoft.com/office/drawing/2014/main" id="{986AB519-4ED5-2207-A5A4-05F163491B60}"/>
              </a:ext>
            </a:extLst>
          </p:cNvPr>
          <p:cNvSpPr/>
          <p:nvPr/>
        </p:nvSpPr>
        <p:spPr>
          <a:xfrm>
            <a:off x="685800" y="2039546"/>
            <a:ext cx="6163867"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mpact" panose="020B0806030902050204"/>
                <a:ea typeface="+mn-ea"/>
                <a:cs typeface="+mn-cs"/>
              </a:rPr>
              <a:t>C.9 </a:t>
            </a:r>
            <a:r>
              <a:rPr kumimoji="0" lang="it-IT" sz="2800" b="0" i="0" u="none" strike="noStrike" kern="1200" cap="none" spc="0" normalizeH="0" baseline="0" noProof="0" dirty="0">
                <a:ln>
                  <a:noFill/>
                </a:ln>
                <a:solidFill>
                  <a:prstClr val="black">
                    <a:lumMod val="50000"/>
                    <a:lumOff val="50000"/>
                  </a:prstClr>
                </a:solidFill>
                <a:effectLst/>
                <a:uLnTx/>
                <a:uFillTx/>
                <a:latin typeface="Impact" panose="020B0806030902050204"/>
                <a:ea typeface="+mn-ea"/>
                <a:cs typeface="+mn-cs"/>
              </a:rPr>
              <a:t>Dezasamblare și Patching cu </a:t>
            </a:r>
            <a:r>
              <a:rPr kumimoji="0" lang="it-IT" sz="2800" b="0" i="0" u="none" strike="noStrike" kern="1200" cap="none" spc="0" normalizeH="0" baseline="0" noProof="0" dirty="0">
                <a:ln>
                  <a:noFill/>
                </a:ln>
                <a:solidFill>
                  <a:srgbClr val="629D7D">
                    <a:lumMod val="75000"/>
                  </a:srgbClr>
                </a:solidFill>
                <a:effectLst/>
                <a:uLnTx/>
                <a:uFillTx/>
                <a:latin typeface="Impact" panose="020B0806030902050204"/>
                <a:ea typeface="+mn-ea"/>
                <a:cs typeface="+mn-cs"/>
              </a:rPr>
              <a:t>X64dbg</a:t>
            </a:r>
            <a:r>
              <a:rPr kumimoji="0" lang="en-US" sz="2800" b="0" i="0" u="none" strike="noStrike" kern="1200" cap="none" spc="0" normalizeH="0" baseline="0" noProof="0" dirty="0">
                <a:ln>
                  <a:noFill/>
                </a:ln>
                <a:solidFill>
                  <a:prstClr val="black">
                    <a:lumMod val="50000"/>
                    <a:lumOff val="50000"/>
                  </a:prstClr>
                </a:solidFill>
                <a:effectLst/>
                <a:uLnTx/>
                <a:uFillTx/>
                <a:latin typeface="Impact" panose="020B0806030902050204"/>
                <a:ea typeface="+mn-ea"/>
                <a:cs typeface="+mn-cs"/>
              </a:rPr>
              <a:t>:</a:t>
            </a:r>
          </a:p>
        </p:txBody>
      </p:sp>
      <p:sp>
        <p:nvSpPr>
          <p:cNvPr id="6" name="Rectangle 5">
            <a:extLst>
              <a:ext uri="{FF2B5EF4-FFF2-40B4-BE49-F238E27FC236}">
                <a16:creationId xmlns:a16="http://schemas.microsoft.com/office/drawing/2014/main" id="{27C1CD00-4DC1-76D4-B56F-3714D8EB4BC1}"/>
              </a:ext>
            </a:extLst>
          </p:cNvPr>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402F2588-EE0C-4118-DA79-EEA6CFC24A8E}"/>
              </a:ext>
            </a:extLst>
          </p:cNvPr>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8873668" y="3038713"/>
            <a:ext cx="1288753" cy="1288753"/>
          </a:xfrm>
          <a:prstGeom prst="rect">
            <a:avLst/>
          </a:prstGeom>
        </p:spPr>
      </p:pic>
    </p:spTree>
    <p:extLst>
      <p:ext uri="{BB962C8B-B14F-4D97-AF65-F5344CB8AC3E}">
        <p14:creationId xmlns:p14="http://schemas.microsoft.com/office/powerpoint/2010/main" val="1701053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a:extLst>
              <a:ext uri="{FF2B5EF4-FFF2-40B4-BE49-F238E27FC236}">
                <a16:creationId xmlns:a16="http://schemas.microsoft.com/office/drawing/2014/main" id="{F36B06FF-28F6-2120-2261-DB24F88AF6AC}"/>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2" name="Picture 21">
            <a:extLst>
              <a:ext uri="{FF2B5EF4-FFF2-40B4-BE49-F238E27FC236}">
                <a16:creationId xmlns:a16="http://schemas.microsoft.com/office/drawing/2014/main" id="{67F5E288-AD42-AB30-EB58-3611CC5F75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164" y="352408"/>
            <a:ext cx="5498282" cy="6244703"/>
          </a:xfrm>
          <a:prstGeom prst="rect">
            <a:avLst/>
          </a:prstGeom>
        </p:spPr>
      </p:pic>
      <p:pic>
        <p:nvPicPr>
          <p:cNvPr id="23" name="Picture 22">
            <a:extLst>
              <a:ext uri="{FF2B5EF4-FFF2-40B4-BE49-F238E27FC236}">
                <a16:creationId xmlns:a16="http://schemas.microsoft.com/office/drawing/2014/main" id="{30A4535D-8284-6964-C967-BD23784647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5985" y="352408"/>
            <a:ext cx="5498910" cy="6244703"/>
          </a:xfrm>
          <a:prstGeom prst="rect">
            <a:avLst/>
          </a:prstGeom>
        </p:spPr>
      </p:pic>
      <p:grpSp>
        <p:nvGrpSpPr>
          <p:cNvPr id="9" name="Group 8">
            <a:extLst>
              <a:ext uri="{FF2B5EF4-FFF2-40B4-BE49-F238E27FC236}">
                <a16:creationId xmlns:a16="http://schemas.microsoft.com/office/drawing/2014/main" id="{0C77BCC7-C02A-E753-AD7C-56197455F39B}"/>
              </a:ext>
            </a:extLst>
          </p:cNvPr>
          <p:cNvGrpSpPr/>
          <p:nvPr/>
        </p:nvGrpSpPr>
        <p:grpSpPr>
          <a:xfrm>
            <a:off x="140397" y="4202052"/>
            <a:ext cx="463958" cy="587515"/>
            <a:chOff x="10947211" y="1963464"/>
            <a:chExt cx="463958" cy="587515"/>
          </a:xfrm>
        </p:grpSpPr>
        <p:sp>
          <p:nvSpPr>
            <p:cNvPr id="10" name="Right Arrow 16">
              <a:extLst>
                <a:ext uri="{FF2B5EF4-FFF2-40B4-BE49-F238E27FC236}">
                  <a16:creationId xmlns:a16="http://schemas.microsoft.com/office/drawing/2014/main" id="{0B0C94BC-C5A5-6122-1BDE-393B4E04C1A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B4C894EE-3311-BDE0-2FAA-FC3F1DC662C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12" name="Group 11">
            <a:extLst>
              <a:ext uri="{FF2B5EF4-FFF2-40B4-BE49-F238E27FC236}">
                <a16:creationId xmlns:a16="http://schemas.microsoft.com/office/drawing/2014/main" id="{F76B4928-6E1E-0169-5615-A281E0659921}"/>
              </a:ext>
            </a:extLst>
          </p:cNvPr>
          <p:cNvGrpSpPr/>
          <p:nvPr/>
        </p:nvGrpSpPr>
        <p:grpSpPr>
          <a:xfrm>
            <a:off x="1118764" y="4274184"/>
            <a:ext cx="463958" cy="587515"/>
            <a:chOff x="10947211" y="1963464"/>
            <a:chExt cx="463958" cy="587515"/>
          </a:xfrm>
        </p:grpSpPr>
        <p:sp>
          <p:nvSpPr>
            <p:cNvPr id="13" name="Right Arrow 16">
              <a:extLst>
                <a:ext uri="{FF2B5EF4-FFF2-40B4-BE49-F238E27FC236}">
                  <a16:creationId xmlns:a16="http://schemas.microsoft.com/office/drawing/2014/main" id="{A0077C1E-988E-8C49-3592-8EFC3DF6AC9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88A2457A-B3AD-580C-E4DD-E35026DEE873}"/>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nvGrpSpPr>
          <p:cNvPr id="15" name="Group 14">
            <a:extLst>
              <a:ext uri="{FF2B5EF4-FFF2-40B4-BE49-F238E27FC236}">
                <a16:creationId xmlns:a16="http://schemas.microsoft.com/office/drawing/2014/main" id="{743DFD7A-5C0B-4C03-684B-6F122A664852}"/>
              </a:ext>
            </a:extLst>
          </p:cNvPr>
          <p:cNvGrpSpPr/>
          <p:nvPr/>
        </p:nvGrpSpPr>
        <p:grpSpPr>
          <a:xfrm>
            <a:off x="2412996" y="4807181"/>
            <a:ext cx="463958" cy="587515"/>
            <a:chOff x="10947211" y="1963464"/>
            <a:chExt cx="463958" cy="587515"/>
          </a:xfrm>
        </p:grpSpPr>
        <p:sp>
          <p:nvSpPr>
            <p:cNvPr id="16" name="Right Arrow 16">
              <a:extLst>
                <a:ext uri="{FF2B5EF4-FFF2-40B4-BE49-F238E27FC236}">
                  <a16:creationId xmlns:a16="http://schemas.microsoft.com/office/drawing/2014/main" id="{CD26E018-F1CE-31F5-13A1-54027955EDE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824B896D-BED2-1859-3292-5DA31D333A3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8</a:t>
              </a:r>
            </a:p>
          </p:txBody>
        </p:sp>
      </p:grpSp>
      <p:grpSp>
        <p:nvGrpSpPr>
          <p:cNvPr id="18" name="Group 17">
            <a:extLst>
              <a:ext uri="{FF2B5EF4-FFF2-40B4-BE49-F238E27FC236}">
                <a16:creationId xmlns:a16="http://schemas.microsoft.com/office/drawing/2014/main" id="{C58151CA-832D-014F-E14A-894CDCF00ACB}"/>
              </a:ext>
            </a:extLst>
          </p:cNvPr>
          <p:cNvGrpSpPr/>
          <p:nvPr/>
        </p:nvGrpSpPr>
        <p:grpSpPr>
          <a:xfrm>
            <a:off x="8234672" y="4274184"/>
            <a:ext cx="463958" cy="587515"/>
            <a:chOff x="10947211" y="1963464"/>
            <a:chExt cx="463958" cy="587515"/>
          </a:xfrm>
        </p:grpSpPr>
        <p:sp>
          <p:nvSpPr>
            <p:cNvPr id="19" name="Right Arrow 16">
              <a:extLst>
                <a:ext uri="{FF2B5EF4-FFF2-40B4-BE49-F238E27FC236}">
                  <a16:creationId xmlns:a16="http://schemas.microsoft.com/office/drawing/2014/main" id="{4C28C8A1-F607-6925-FD46-EF8933B83E4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F8CA09FA-82D3-105C-AFC7-2640C866958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9</a:t>
              </a:r>
            </a:p>
          </p:txBody>
        </p:sp>
      </p:grpSp>
      <p:grpSp>
        <p:nvGrpSpPr>
          <p:cNvPr id="21" name="Group 20">
            <a:extLst>
              <a:ext uri="{FF2B5EF4-FFF2-40B4-BE49-F238E27FC236}">
                <a16:creationId xmlns:a16="http://schemas.microsoft.com/office/drawing/2014/main" id="{DB85D10B-D0D6-3F38-D7AA-A14C52513E41}"/>
              </a:ext>
            </a:extLst>
          </p:cNvPr>
          <p:cNvGrpSpPr/>
          <p:nvPr/>
        </p:nvGrpSpPr>
        <p:grpSpPr>
          <a:xfrm>
            <a:off x="1135321" y="1684747"/>
            <a:ext cx="9581390" cy="1451362"/>
            <a:chOff x="1459523" y="4355122"/>
            <a:chExt cx="10152184" cy="1834662"/>
          </a:xfrm>
          <a:solidFill>
            <a:srgbClr val="366658"/>
          </a:solidFill>
        </p:grpSpPr>
        <p:sp>
          <p:nvSpPr>
            <p:cNvPr id="24" name="Rectangle: Rounded Corners 23">
              <a:extLst>
                <a:ext uri="{FF2B5EF4-FFF2-40B4-BE49-F238E27FC236}">
                  <a16:creationId xmlns:a16="http://schemas.microsoft.com/office/drawing/2014/main" id="{87E3CB02-C9A0-2472-9CD5-8321A0013124}"/>
                </a:ext>
              </a:extLst>
            </p:cNvPr>
            <p:cNvSpPr/>
            <p:nvPr/>
          </p:nvSpPr>
          <p:spPr>
            <a:xfrm>
              <a:off x="1459523" y="4355122"/>
              <a:ext cx="10052538" cy="1834662"/>
            </a:xfrm>
            <a:prstGeom prst="roundRect">
              <a:avLst/>
            </a:prstGeom>
            <a:grp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59E6156-A4AF-02FC-1F84-1FB123CF2D79}"/>
                </a:ext>
              </a:extLst>
            </p:cNvPr>
            <p:cNvSpPr/>
            <p:nvPr/>
          </p:nvSpPr>
          <p:spPr>
            <a:xfrm>
              <a:off x="1559169" y="4687678"/>
              <a:ext cx="10052538" cy="954107"/>
            </a:xfrm>
            <a:prstGeom prst="rect">
              <a:avLst/>
            </a:prstGeom>
            <a:grpFill/>
          </p:spPr>
          <p:txBody>
            <a:bodyPr wrap="square">
              <a:spAutoFit/>
            </a:bodyPr>
            <a:lstStyle/>
            <a:p>
              <a:r>
                <a:rPr lang="en-US" sz="1400" b="1">
                  <a:solidFill>
                    <a:schemeClr val="bg1"/>
                  </a:solidFill>
                </a:rPr>
                <a:t>6. Se localizează zona liberă din secțiunea .data (vizibilă în Dump – adrese libere, valori zero).</a:t>
              </a:r>
            </a:p>
            <a:p>
              <a:r>
                <a:rPr lang="en-US" sz="1400" b="1">
                  <a:solidFill>
                    <a:schemeClr val="bg1"/>
                  </a:solidFill>
                </a:rPr>
                <a:t>7. Click dreapta pe începutul zonei libere → Binary.</a:t>
              </a:r>
            </a:p>
            <a:p>
              <a:r>
                <a:rPr lang="en-US" sz="1400" b="1">
                  <a:solidFill>
                    <a:schemeClr val="bg1"/>
                  </a:solidFill>
                </a:rPr>
                <a:t>8. Se alege opțiunea Paste (Ignore Size) pentru a insera codul copiat anterior, fără restricții de dimensiune.</a:t>
              </a:r>
            </a:p>
            <a:p>
              <a:r>
                <a:rPr lang="en-US" sz="1400" b="1">
                  <a:solidFill>
                    <a:schemeClr val="bg1"/>
                  </a:solidFill>
                </a:rPr>
                <a:t>9. Codul apare acum în .data, cu instrucțiunile vizibile în hex și ASCII – gata pentru executare (dar încă nepermisă de sistem).</a:t>
              </a:r>
            </a:p>
          </p:txBody>
        </p:sp>
      </p:grpSp>
    </p:spTree>
    <p:extLst>
      <p:ext uri="{BB962C8B-B14F-4D97-AF65-F5344CB8AC3E}">
        <p14:creationId xmlns:p14="http://schemas.microsoft.com/office/powerpoint/2010/main" val="14660358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FF11F-9B0D-6DF2-3A61-749C5BB24988}"/>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EC58AA65-5785-0ADA-5944-D87793475ADE}"/>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grpSp>
        <p:nvGrpSpPr>
          <p:cNvPr id="27" name="Group 26">
            <a:extLst>
              <a:ext uri="{FF2B5EF4-FFF2-40B4-BE49-F238E27FC236}">
                <a16:creationId xmlns:a16="http://schemas.microsoft.com/office/drawing/2014/main" id="{AFEE6BD8-3A2F-15F9-02BD-359021511306}"/>
              </a:ext>
            </a:extLst>
          </p:cNvPr>
          <p:cNvGrpSpPr/>
          <p:nvPr/>
        </p:nvGrpSpPr>
        <p:grpSpPr>
          <a:xfrm>
            <a:off x="6207049" y="1170186"/>
            <a:ext cx="5709136" cy="5384941"/>
            <a:chOff x="339471" y="1170185"/>
            <a:chExt cx="5709136" cy="5384941"/>
          </a:xfrm>
        </p:grpSpPr>
        <p:pic>
          <p:nvPicPr>
            <p:cNvPr id="14" name="Picture 13">
              <a:extLst>
                <a:ext uri="{FF2B5EF4-FFF2-40B4-BE49-F238E27FC236}">
                  <a16:creationId xmlns:a16="http://schemas.microsoft.com/office/drawing/2014/main" id="{63062DFD-A93F-9B61-9514-FED57495CD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5"/>
              <a:ext cx="5709136" cy="5384941"/>
            </a:xfrm>
            <a:prstGeom prst="rect">
              <a:avLst/>
            </a:prstGeom>
          </p:spPr>
        </p:pic>
        <p:grpSp>
          <p:nvGrpSpPr>
            <p:cNvPr id="4" name="Group 3">
              <a:extLst>
                <a:ext uri="{FF2B5EF4-FFF2-40B4-BE49-F238E27FC236}">
                  <a16:creationId xmlns:a16="http://schemas.microsoft.com/office/drawing/2014/main" id="{8B3C7840-A00D-EF73-D45C-6825E92827DB}"/>
                </a:ext>
              </a:extLst>
            </p:cNvPr>
            <p:cNvGrpSpPr/>
            <p:nvPr/>
          </p:nvGrpSpPr>
          <p:grpSpPr>
            <a:xfrm>
              <a:off x="487256" y="2103623"/>
              <a:ext cx="463958" cy="587515"/>
              <a:chOff x="10947211" y="1963464"/>
              <a:chExt cx="463958" cy="587515"/>
            </a:xfrm>
          </p:grpSpPr>
          <p:sp>
            <p:nvSpPr>
              <p:cNvPr id="6" name="Right Arrow 16">
                <a:extLst>
                  <a:ext uri="{FF2B5EF4-FFF2-40B4-BE49-F238E27FC236}">
                    <a16:creationId xmlns:a16="http://schemas.microsoft.com/office/drawing/2014/main" id="{1AACFCE8-281C-237E-3756-6B8D0C054B5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7" name="Oval 6">
                <a:extLst>
                  <a:ext uri="{FF2B5EF4-FFF2-40B4-BE49-F238E27FC236}">
                    <a16:creationId xmlns:a16="http://schemas.microsoft.com/office/drawing/2014/main" id="{2394339B-CE50-5466-0680-1329ACDD5C8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8" name="Group 7">
              <a:extLst>
                <a:ext uri="{FF2B5EF4-FFF2-40B4-BE49-F238E27FC236}">
                  <a16:creationId xmlns:a16="http://schemas.microsoft.com/office/drawing/2014/main" id="{BF62FBE0-7D70-CBE9-C3A6-4CE27484EC95}"/>
                </a:ext>
              </a:extLst>
            </p:cNvPr>
            <p:cNvGrpSpPr/>
            <p:nvPr/>
          </p:nvGrpSpPr>
          <p:grpSpPr>
            <a:xfrm>
              <a:off x="1929194" y="1954131"/>
              <a:ext cx="463958" cy="587515"/>
              <a:chOff x="10947211" y="1963464"/>
              <a:chExt cx="463958" cy="587515"/>
            </a:xfrm>
          </p:grpSpPr>
          <p:sp>
            <p:nvSpPr>
              <p:cNvPr id="9" name="Right Arrow 16">
                <a:extLst>
                  <a:ext uri="{FF2B5EF4-FFF2-40B4-BE49-F238E27FC236}">
                    <a16:creationId xmlns:a16="http://schemas.microsoft.com/office/drawing/2014/main" id="{4C05581F-6578-3BFE-9D23-F61A331D84B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0" name="Oval 9">
                <a:extLst>
                  <a:ext uri="{FF2B5EF4-FFF2-40B4-BE49-F238E27FC236}">
                    <a16:creationId xmlns:a16="http://schemas.microsoft.com/office/drawing/2014/main" id="{39074C5C-E313-2CDA-E892-94B18803087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11" name="Group 10">
              <a:extLst>
                <a:ext uri="{FF2B5EF4-FFF2-40B4-BE49-F238E27FC236}">
                  <a16:creationId xmlns:a16="http://schemas.microsoft.com/office/drawing/2014/main" id="{F0AE7EE7-07AA-FB24-3629-640A2B969517}"/>
                </a:ext>
              </a:extLst>
            </p:cNvPr>
            <p:cNvGrpSpPr/>
            <p:nvPr/>
          </p:nvGrpSpPr>
          <p:grpSpPr>
            <a:xfrm>
              <a:off x="3096190" y="2265502"/>
              <a:ext cx="463958" cy="587515"/>
              <a:chOff x="10947211" y="1963464"/>
              <a:chExt cx="463958" cy="587515"/>
            </a:xfrm>
          </p:grpSpPr>
          <p:sp>
            <p:nvSpPr>
              <p:cNvPr id="12" name="Right Arrow 16">
                <a:extLst>
                  <a:ext uri="{FF2B5EF4-FFF2-40B4-BE49-F238E27FC236}">
                    <a16:creationId xmlns:a16="http://schemas.microsoft.com/office/drawing/2014/main" id="{52D1F72A-B1C0-7623-0FF2-8F745F3FA3F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F01EAECB-0457-0F42-3E02-C06A33A615A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sp>
        <p:nvSpPr>
          <p:cNvPr id="3" name="Rectangle 2">
            <a:extLst>
              <a:ext uri="{FF2B5EF4-FFF2-40B4-BE49-F238E27FC236}">
                <a16:creationId xmlns:a16="http://schemas.microsoft.com/office/drawing/2014/main" id="{3435DEF1-75D7-881F-B733-3F8B878ECB74}"/>
              </a:ext>
            </a:extLst>
          </p:cNvPr>
          <p:cNvSpPr/>
          <p:nvPr/>
        </p:nvSpPr>
        <p:spPr>
          <a:xfrm>
            <a:off x="262992" y="203132"/>
            <a:ext cx="7222193" cy="954107"/>
          </a:xfrm>
          <a:prstGeom prst="rect">
            <a:avLst/>
          </a:prstGeom>
        </p:spPr>
        <p:txBody>
          <a:bodyPr wrap="square">
            <a:spAutoFit/>
          </a:bodyPr>
          <a:lstStyle/>
          <a:p>
            <a:r>
              <a:rPr lang="en-US" sz="1400" b="1">
                <a:solidFill>
                  <a:schemeClr val="tx1">
                    <a:lumMod val="50000"/>
                    <a:lumOff val="50000"/>
                  </a:schemeClr>
                </a:solidFill>
              </a:rPr>
              <a:t>1. Observăm că în această zonă există deja cod — anterior injectat în secțiunea .data.</a:t>
            </a:r>
          </a:p>
          <a:p>
            <a:r>
              <a:rPr lang="en-US" sz="1400" b="1">
                <a:solidFill>
                  <a:schemeClr val="tx1">
                    <a:lumMod val="50000"/>
                    <a:lumOff val="50000"/>
                  </a:schemeClr>
                </a:solidFill>
              </a:rPr>
              <a:t>2. Confirmăm că ne aflăm în secțiunea .data — lucru vizibil în Dump (adresă + nume secțiune).</a:t>
            </a:r>
          </a:p>
          <a:p>
            <a:r>
              <a:rPr lang="en-US" sz="1400" b="1">
                <a:solidFill>
                  <a:schemeClr val="tx1">
                    <a:lumMod val="50000"/>
                    <a:lumOff val="50000"/>
                  </a:schemeClr>
                </a:solidFill>
              </a:rPr>
              <a:t>3. Comutăm în tab-ul CPU pentru a vizualiza codul din .data dezasamblat (disassembler view).</a:t>
            </a:r>
          </a:p>
          <a:p>
            <a:r>
              <a:rPr lang="en-US" sz="1400" b="1">
                <a:solidFill>
                  <a:schemeClr val="tx1">
                    <a:lumMod val="50000"/>
                    <a:lumOff val="50000"/>
                  </a:schemeClr>
                </a:solidFill>
              </a:rPr>
              <a:t>4. Selectăm blocul de cod din .code care trebuie eliminat.</a:t>
            </a:r>
          </a:p>
        </p:txBody>
      </p:sp>
      <p:sp>
        <p:nvSpPr>
          <p:cNvPr id="5" name="Rectangle 4">
            <a:extLst>
              <a:ext uri="{FF2B5EF4-FFF2-40B4-BE49-F238E27FC236}">
                <a16:creationId xmlns:a16="http://schemas.microsoft.com/office/drawing/2014/main" id="{EA608945-3430-C1C4-4EC1-3585FB14C0F9}"/>
              </a:ext>
            </a:extLst>
          </p:cNvPr>
          <p:cNvSpPr/>
          <p:nvPr/>
        </p:nvSpPr>
        <p:spPr>
          <a:xfrm>
            <a:off x="8094784" y="211615"/>
            <a:ext cx="3880589" cy="954107"/>
          </a:xfrm>
          <a:prstGeom prst="rect">
            <a:avLst/>
          </a:prstGeom>
        </p:spPr>
        <p:txBody>
          <a:bodyPr wrap="square">
            <a:spAutoFit/>
          </a:bodyPr>
          <a:lstStyle/>
          <a:p>
            <a:r>
              <a:rPr lang="en-US" sz="1400" b="1">
                <a:solidFill>
                  <a:schemeClr val="tx1">
                    <a:lumMod val="50000"/>
                    <a:lumOff val="50000"/>
                  </a:schemeClr>
                </a:solidFill>
              </a:rPr>
              <a:t>5. Click dreapta → alegem Binary.</a:t>
            </a:r>
          </a:p>
          <a:p>
            <a:r>
              <a:rPr lang="en-US" sz="1400" b="1">
                <a:solidFill>
                  <a:schemeClr val="tx1">
                    <a:lumMod val="50000"/>
                    <a:lumOff val="50000"/>
                  </a:schemeClr>
                </a:solidFill>
              </a:rPr>
              <a:t>6. Selectăm Fill with NOPs pentru a neutraliza codul — aici vom introduce un jmp spre .data, deci acest cod nu mai este necesar.</a:t>
            </a:r>
          </a:p>
        </p:txBody>
      </p:sp>
      <p:grpSp>
        <p:nvGrpSpPr>
          <p:cNvPr id="43" name="Group 42">
            <a:extLst>
              <a:ext uri="{FF2B5EF4-FFF2-40B4-BE49-F238E27FC236}">
                <a16:creationId xmlns:a16="http://schemas.microsoft.com/office/drawing/2014/main" id="{EE8B3C0E-8149-A46F-7D6A-BEDA636770E8}"/>
              </a:ext>
            </a:extLst>
          </p:cNvPr>
          <p:cNvGrpSpPr/>
          <p:nvPr/>
        </p:nvGrpSpPr>
        <p:grpSpPr>
          <a:xfrm>
            <a:off x="29966" y="1167022"/>
            <a:ext cx="6018641" cy="5383342"/>
            <a:chOff x="29966" y="1167022"/>
            <a:chExt cx="6018641" cy="5383342"/>
          </a:xfrm>
        </p:grpSpPr>
        <p:pic>
          <p:nvPicPr>
            <p:cNvPr id="30" name="Picture 29">
              <a:extLst>
                <a:ext uri="{FF2B5EF4-FFF2-40B4-BE49-F238E27FC236}">
                  <a16:creationId xmlns:a16="http://schemas.microsoft.com/office/drawing/2014/main" id="{F265B6BE-A178-533D-BD4D-8A3AB55FC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166" y="1167022"/>
              <a:ext cx="5707441" cy="5383342"/>
            </a:xfrm>
            <a:prstGeom prst="rect">
              <a:avLst/>
            </a:prstGeom>
          </p:spPr>
        </p:pic>
        <p:grpSp>
          <p:nvGrpSpPr>
            <p:cNvPr id="31" name="Group 30">
              <a:extLst>
                <a:ext uri="{FF2B5EF4-FFF2-40B4-BE49-F238E27FC236}">
                  <a16:creationId xmlns:a16="http://schemas.microsoft.com/office/drawing/2014/main" id="{FEF3C800-7988-DC7A-EC49-47BDED4BB14C}"/>
                </a:ext>
              </a:extLst>
            </p:cNvPr>
            <p:cNvGrpSpPr/>
            <p:nvPr/>
          </p:nvGrpSpPr>
          <p:grpSpPr>
            <a:xfrm>
              <a:off x="29966" y="4792445"/>
              <a:ext cx="463958" cy="587515"/>
              <a:chOff x="10947211" y="1963464"/>
              <a:chExt cx="463958" cy="587515"/>
            </a:xfrm>
          </p:grpSpPr>
          <p:sp>
            <p:nvSpPr>
              <p:cNvPr id="38" name="Right Arrow 16">
                <a:extLst>
                  <a:ext uri="{FF2B5EF4-FFF2-40B4-BE49-F238E27FC236}">
                    <a16:creationId xmlns:a16="http://schemas.microsoft.com/office/drawing/2014/main" id="{94758836-EFE6-64D7-6EDE-90D1A94911A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9" name="Oval 38">
                <a:extLst>
                  <a:ext uri="{FF2B5EF4-FFF2-40B4-BE49-F238E27FC236}">
                    <a16:creationId xmlns:a16="http://schemas.microsoft.com/office/drawing/2014/main" id="{83D2094D-8684-8C66-1C2B-7D8C3EE8303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32" name="Group 31">
              <a:extLst>
                <a:ext uri="{FF2B5EF4-FFF2-40B4-BE49-F238E27FC236}">
                  <a16:creationId xmlns:a16="http://schemas.microsoft.com/office/drawing/2014/main" id="{549ED68D-E51E-A052-3229-6E65CC050F55}"/>
                </a:ext>
              </a:extLst>
            </p:cNvPr>
            <p:cNvGrpSpPr/>
            <p:nvPr/>
          </p:nvGrpSpPr>
          <p:grpSpPr>
            <a:xfrm>
              <a:off x="214960" y="5403898"/>
              <a:ext cx="463958" cy="587515"/>
              <a:chOff x="10947211" y="1963464"/>
              <a:chExt cx="463958" cy="587515"/>
            </a:xfrm>
          </p:grpSpPr>
          <p:sp>
            <p:nvSpPr>
              <p:cNvPr id="36" name="Right Arrow 16">
                <a:extLst>
                  <a:ext uri="{FF2B5EF4-FFF2-40B4-BE49-F238E27FC236}">
                    <a16:creationId xmlns:a16="http://schemas.microsoft.com/office/drawing/2014/main" id="{76260504-93AE-8FBC-3E0D-46AE7753A4B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7" name="Oval 36">
                <a:extLst>
                  <a:ext uri="{FF2B5EF4-FFF2-40B4-BE49-F238E27FC236}">
                    <a16:creationId xmlns:a16="http://schemas.microsoft.com/office/drawing/2014/main" id="{FCAB155D-E32D-552A-05B2-47C0F7595ED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33" name="Group 32">
              <a:extLst>
                <a:ext uri="{FF2B5EF4-FFF2-40B4-BE49-F238E27FC236}">
                  <a16:creationId xmlns:a16="http://schemas.microsoft.com/office/drawing/2014/main" id="{611726E4-DCD9-33EB-B54A-6EAD9F58C138}"/>
                </a:ext>
              </a:extLst>
            </p:cNvPr>
            <p:cNvGrpSpPr/>
            <p:nvPr/>
          </p:nvGrpSpPr>
          <p:grpSpPr>
            <a:xfrm>
              <a:off x="949412" y="2889099"/>
              <a:ext cx="463958" cy="587515"/>
              <a:chOff x="10947211" y="1963464"/>
              <a:chExt cx="463958" cy="587515"/>
            </a:xfrm>
          </p:grpSpPr>
          <p:sp>
            <p:nvSpPr>
              <p:cNvPr id="34" name="Right Arrow 16">
                <a:extLst>
                  <a:ext uri="{FF2B5EF4-FFF2-40B4-BE49-F238E27FC236}">
                    <a16:creationId xmlns:a16="http://schemas.microsoft.com/office/drawing/2014/main" id="{769E75A8-BB65-7005-8418-61BBCBD59DA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5" name="Oval 34">
                <a:extLst>
                  <a:ext uri="{FF2B5EF4-FFF2-40B4-BE49-F238E27FC236}">
                    <a16:creationId xmlns:a16="http://schemas.microsoft.com/office/drawing/2014/main" id="{68D10951-E045-DC1D-89AF-04BE9EF632E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spTree>
    <p:extLst>
      <p:ext uri="{BB962C8B-B14F-4D97-AF65-F5344CB8AC3E}">
        <p14:creationId xmlns:p14="http://schemas.microsoft.com/office/powerpoint/2010/main" val="2067883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66B83-98D1-9050-85E3-8FCDA5745551}"/>
            </a:ext>
          </a:extLst>
        </p:cNvPr>
        <p:cNvGrpSpPr/>
        <p:nvPr/>
      </p:nvGrpSpPr>
      <p:grpSpPr>
        <a:xfrm>
          <a:off x="0" y="0"/>
          <a:ext cx="0" cy="0"/>
          <a:chOff x="0" y="0"/>
          <a:chExt cx="0" cy="0"/>
        </a:xfrm>
      </p:grpSpPr>
      <p:sp>
        <p:nvSpPr>
          <p:cNvPr id="5" name="Flowchart: Process 4">
            <a:extLst>
              <a:ext uri="{FF2B5EF4-FFF2-40B4-BE49-F238E27FC236}">
                <a16:creationId xmlns:a16="http://schemas.microsoft.com/office/drawing/2014/main" id="{0469B4AB-84A0-A8D0-DEFF-C67149439445}"/>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427BF1B3-598D-7FEA-63C3-26F937D2EF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699" y="276959"/>
            <a:ext cx="6733333" cy="6350979"/>
          </a:xfrm>
          <a:prstGeom prst="rect">
            <a:avLst/>
          </a:prstGeom>
        </p:spPr>
      </p:pic>
      <p:grpSp>
        <p:nvGrpSpPr>
          <p:cNvPr id="6" name="Group 5">
            <a:extLst>
              <a:ext uri="{FF2B5EF4-FFF2-40B4-BE49-F238E27FC236}">
                <a16:creationId xmlns:a16="http://schemas.microsoft.com/office/drawing/2014/main" id="{1455D522-EED6-12BD-314E-429299045C44}"/>
              </a:ext>
            </a:extLst>
          </p:cNvPr>
          <p:cNvGrpSpPr/>
          <p:nvPr/>
        </p:nvGrpSpPr>
        <p:grpSpPr>
          <a:xfrm>
            <a:off x="305567" y="5350916"/>
            <a:ext cx="463958" cy="587515"/>
            <a:chOff x="10947211" y="1963464"/>
            <a:chExt cx="463958" cy="587515"/>
          </a:xfrm>
        </p:grpSpPr>
        <p:sp>
          <p:nvSpPr>
            <p:cNvPr id="7" name="Right Arrow 16">
              <a:extLst>
                <a:ext uri="{FF2B5EF4-FFF2-40B4-BE49-F238E27FC236}">
                  <a16:creationId xmlns:a16="http://schemas.microsoft.com/office/drawing/2014/main" id="{7702E0E8-057F-1D53-2BEA-D5D029D8F40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8" name="Oval 7">
              <a:extLst>
                <a:ext uri="{FF2B5EF4-FFF2-40B4-BE49-F238E27FC236}">
                  <a16:creationId xmlns:a16="http://schemas.microsoft.com/office/drawing/2014/main" id="{00E531EA-DF3E-1601-193E-BE8863BE121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9" name="Group 8">
            <a:extLst>
              <a:ext uri="{FF2B5EF4-FFF2-40B4-BE49-F238E27FC236}">
                <a16:creationId xmlns:a16="http://schemas.microsoft.com/office/drawing/2014/main" id="{96402178-D005-6BEE-C434-4F3CD6BABCC9}"/>
              </a:ext>
            </a:extLst>
          </p:cNvPr>
          <p:cNvGrpSpPr/>
          <p:nvPr/>
        </p:nvGrpSpPr>
        <p:grpSpPr>
          <a:xfrm>
            <a:off x="1255118" y="2578407"/>
            <a:ext cx="463958" cy="587515"/>
            <a:chOff x="10947211" y="1963464"/>
            <a:chExt cx="463958" cy="587515"/>
          </a:xfrm>
        </p:grpSpPr>
        <p:sp>
          <p:nvSpPr>
            <p:cNvPr id="10" name="Right Arrow 16">
              <a:extLst>
                <a:ext uri="{FF2B5EF4-FFF2-40B4-BE49-F238E27FC236}">
                  <a16:creationId xmlns:a16="http://schemas.microsoft.com/office/drawing/2014/main" id="{471C8019-0378-953D-13CA-B15CCA354EF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9161F673-E16A-2AA7-63F4-BC37B8CEA34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2" name="Group 11">
            <a:extLst>
              <a:ext uri="{FF2B5EF4-FFF2-40B4-BE49-F238E27FC236}">
                <a16:creationId xmlns:a16="http://schemas.microsoft.com/office/drawing/2014/main" id="{A920FEA5-E101-5F28-30A5-F600DDF1BFDD}"/>
              </a:ext>
            </a:extLst>
          </p:cNvPr>
          <p:cNvGrpSpPr/>
          <p:nvPr/>
        </p:nvGrpSpPr>
        <p:grpSpPr>
          <a:xfrm>
            <a:off x="2902210" y="2722673"/>
            <a:ext cx="463958" cy="587515"/>
            <a:chOff x="10947211" y="1963464"/>
            <a:chExt cx="463958" cy="587515"/>
          </a:xfrm>
        </p:grpSpPr>
        <p:sp>
          <p:nvSpPr>
            <p:cNvPr id="13" name="Right Arrow 16">
              <a:extLst>
                <a:ext uri="{FF2B5EF4-FFF2-40B4-BE49-F238E27FC236}">
                  <a16:creationId xmlns:a16="http://schemas.microsoft.com/office/drawing/2014/main" id="{6141A59F-3045-6944-A799-CD93167142E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E6A32CFF-C845-86D9-5976-919895C78D7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sp>
        <p:nvSpPr>
          <p:cNvPr id="3" name="Rectangle 2">
            <a:extLst>
              <a:ext uri="{FF2B5EF4-FFF2-40B4-BE49-F238E27FC236}">
                <a16:creationId xmlns:a16="http://schemas.microsoft.com/office/drawing/2014/main" id="{10D6F3C7-17F4-43EC-A386-F62400BCD909}"/>
              </a:ext>
            </a:extLst>
          </p:cNvPr>
          <p:cNvSpPr/>
          <p:nvPr/>
        </p:nvSpPr>
        <p:spPr>
          <a:xfrm>
            <a:off x="7321062" y="369876"/>
            <a:ext cx="4509239" cy="2893100"/>
          </a:xfrm>
          <a:prstGeom prst="rect">
            <a:avLst/>
          </a:prstGeom>
        </p:spPr>
        <p:txBody>
          <a:bodyPr wrap="square">
            <a:spAutoFit/>
          </a:bodyPr>
          <a:lstStyle/>
          <a:p>
            <a:r>
              <a:rPr lang="en-US" sz="1400" b="1">
                <a:solidFill>
                  <a:schemeClr val="tx1">
                    <a:lumMod val="50000"/>
                    <a:lumOff val="50000"/>
                  </a:schemeClr>
                </a:solidFill>
              </a:rPr>
              <a:t>1. Se identifică începutul codului injectat în .data — vizibil atât în Dump cât și în tab-ul CPU (instrucțiuni NOP urmate de cod). </a:t>
            </a:r>
          </a:p>
          <a:p>
            <a:pPr marL="342900" indent="-342900">
              <a:buAutoNum type="arabicPeriod"/>
            </a:pPr>
            <a:endParaRPr lang="en-US" sz="1400" b="1">
              <a:solidFill>
                <a:schemeClr val="tx1">
                  <a:lumMod val="50000"/>
                  <a:lumOff val="50000"/>
                </a:schemeClr>
              </a:solidFill>
            </a:endParaRPr>
          </a:p>
          <a:p>
            <a:r>
              <a:rPr lang="en-US" sz="1400" b="1">
                <a:solidFill>
                  <a:schemeClr val="tx1">
                    <a:lumMod val="50000"/>
                    <a:lumOff val="50000"/>
                  </a:schemeClr>
                </a:solidFill>
              </a:rPr>
              <a:t>2. Click dreapta → Copy.</a:t>
            </a:r>
          </a:p>
          <a:p>
            <a:endParaRPr lang="en-US" sz="1400" b="1">
              <a:solidFill>
                <a:schemeClr val="tx1">
                  <a:lumMod val="50000"/>
                  <a:lumOff val="50000"/>
                </a:schemeClr>
              </a:solidFill>
            </a:endParaRPr>
          </a:p>
          <a:p>
            <a:r>
              <a:rPr lang="en-US" sz="1400" b="1">
                <a:solidFill>
                  <a:schemeClr val="tx1">
                    <a:lumMod val="50000"/>
                    <a:lumOff val="50000"/>
                  </a:schemeClr>
                </a:solidFill>
              </a:rPr>
              <a:t>3. Alegem Address pentru a copia adresa exactă a începutului codului — va fi folosită într-o instrucțiune jmp sau call.</a:t>
            </a:r>
          </a:p>
          <a:p>
            <a:endParaRPr lang="en-US" sz="1400" b="1">
              <a:solidFill>
                <a:schemeClr val="tx1">
                  <a:lumMod val="50000"/>
                  <a:lumOff val="50000"/>
                </a:schemeClr>
              </a:solidFill>
            </a:endParaRPr>
          </a:p>
          <a:p>
            <a:r>
              <a:rPr lang="en-US" sz="1400" b="1">
                <a:solidFill>
                  <a:schemeClr val="tx1">
                    <a:lumMod val="50000"/>
                    <a:lumOff val="50000"/>
                  </a:schemeClr>
                </a:solidFill>
              </a:rPr>
              <a:t>Se copiază adresa codului injectat din .data.Vom folosi această adresă pentru a crea un jmp din secțiunea .code, direcționând execuția către noua locație.</a:t>
            </a:r>
          </a:p>
        </p:txBody>
      </p:sp>
      <p:pic>
        <p:nvPicPr>
          <p:cNvPr id="4" name="Picture 3">
            <a:extLst>
              <a:ext uri="{FF2B5EF4-FFF2-40B4-BE49-F238E27FC236}">
                <a16:creationId xmlns:a16="http://schemas.microsoft.com/office/drawing/2014/main" id="{CD661BA3-225E-A3F9-0777-41756901605B}"/>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698370" y="4107436"/>
            <a:ext cx="1659157" cy="1659157"/>
          </a:xfrm>
          <a:prstGeom prst="rect">
            <a:avLst/>
          </a:prstGeom>
        </p:spPr>
      </p:pic>
    </p:spTree>
    <p:extLst>
      <p:ext uri="{BB962C8B-B14F-4D97-AF65-F5344CB8AC3E}">
        <p14:creationId xmlns:p14="http://schemas.microsoft.com/office/powerpoint/2010/main" val="35921184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8FF7D-E966-0F02-D762-36666FDB3BD4}"/>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850E844C-E2C4-C810-BC25-B2FF26AD91B5}"/>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00538990-8E50-9612-5492-32C11D979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1045" y="276958"/>
            <a:ext cx="4031787" cy="939223"/>
          </a:xfrm>
          <a:prstGeom prst="rect">
            <a:avLst/>
          </a:prstGeom>
        </p:spPr>
      </p:pic>
      <p:pic>
        <p:nvPicPr>
          <p:cNvPr id="6" name="Picture 5">
            <a:extLst>
              <a:ext uri="{FF2B5EF4-FFF2-40B4-BE49-F238E27FC236}">
                <a16:creationId xmlns:a16="http://schemas.microsoft.com/office/drawing/2014/main" id="{C25DE87B-DB09-9B6E-1887-E371AD8FEF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1040" y="1692967"/>
            <a:ext cx="4031782" cy="939222"/>
          </a:xfrm>
          <a:prstGeom prst="rect">
            <a:avLst/>
          </a:prstGeom>
        </p:spPr>
      </p:pic>
      <p:pic>
        <p:nvPicPr>
          <p:cNvPr id="2" name="Picture 1">
            <a:extLst>
              <a:ext uri="{FF2B5EF4-FFF2-40B4-BE49-F238E27FC236}">
                <a16:creationId xmlns:a16="http://schemas.microsoft.com/office/drawing/2014/main" id="{BC6507C0-AFAB-C814-D3CE-4A476C35EF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699" y="276958"/>
            <a:ext cx="6733334" cy="6350979"/>
          </a:xfrm>
          <a:prstGeom prst="rect">
            <a:avLst/>
          </a:prstGeom>
        </p:spPr>
      </p:pic>
      <p:grpSp>
        <p:nvGrpSpPr>
          <p:cNvPr id="9" name="Group 8">
            <a:extLst>
              <a:ext uri="{FF2B5EF4-FFF2-40B4-BE49-F238E27FC236}">
                <a16:creationId xmlns:a16="http://schemas.microsoft.com/office/drawing/2014/main" id="{9840C905-385F-8A2B-C91E-F19ABF464590}"/>
              </a:ext>
            </a:extLst>
          </p:cNvPr>
          <p:cNvGrpSpPr/>
          <p:nvPr/>
        </p:nvGrpSpPr>
        <p:grpSpPr>
          <a:xfrm>
            <a:off x="1471995" y="1927777"/>
            <a:ext cx="463958" cy="587515"/>
            <a:chOff x="10947211" y="1963464"/>
            <a:chExt cx="463958" cy="587515"/>
          </a:xfrm>
        </p:grpSpPr>
        <p:sp>
          <p:nvSpPr>
            <p:cNvPr id="10" name="Right Arrow 16">
              <a:extLst>
                <a:ext uri="{FF2B5EF4-FFF2-40B4-BE49-F238E27FC236}">
                  <a16:creationId xmlns:a16="http://schemas.microsoft.com/office/drawing/2014/main" id="{A9E4F0C5-A12F-EC36-747B-CA03F89ABD6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D59BE0A3-7B6F-4377-2E38-12A73C30D7E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2" name="Group 11">
            <a:extLst>
              <a:ext uri="{FF2B5EF4-FFF2-40B4-BE49-F238E27FC236}">
                <a16:creationId xmlns:a16="http://schemas.microsoft.com/office/drawing/2014/main" id="{3B1D9A7E-5359-A20E-1698-5A2814FA3825}"/>
              </a:ext>
            </a:extLst>
          </p:cNvPr>
          <p:cNvGrpSpPr/>
          <p:nvPr/>
        </p:nvGrpSpPr>
        <p:grpSpPr>
          <a:xfrm>
            <a:off x="3324241" y="4389623"/>
            <a:ext cx="463958" cy="587515"/>
            <a:chOff x="10947211" y="1963464"/>
            <a:chExt cx="463958" cy="587515"/>
          </a:xfrm>
        </p:grpSpPr>
        <p:sp>
          <p:nvSpPr>
            <p:cNvPr id="13" name="Right Arrow 16">
              <a:extLst>
                <a:ext uri="{FF2B5EF4-FFF2-40B4-BE49-F238E27FC236}">
                  <a16:creationId xmlns:a16="http://schemas.microsoft.com/office/drawing/2014/main" id="{1F1C416C-7256-0A01-1BE9-239470A8289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57816982-B732-8088-C530-F3A72AE7F40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5" name="Group 14">
            <a:extLst>
              <a:ext uri="{FF2B5EF4-FFF2-40B4-BE49-F238E27FC236}">
                <a16:creationId xmlns:a16="http://schemas.microsoft.com/office/drawing/2014/main" id="{CE36DCF8-BC5B-CB11-5789-B1C54648C1A7}"/>
              </a:ext>
            </a:extLst>
          </p:cNvPr>
          <p:cNvGrpSpPr/>
          <p:nvPr/>
        </p:nvGrpSpPr>
        <p:grpSpPr>
          <a:xfrm>
            <a:off x="7061058" y="635220"/>
            <a:ext cx="463958" cy="587515"/>
            <a:chOff x="10947211" y="1963464"/>
            <a:chExt cx="463958" cy="587515"/>
          </a:xfrm>
        </p:grpSpPr>
        <p:sp>
          <p:nvSpPr>
            <p:cNvPr id="16" name="Right Arrow 16">
              <a:extLst>
                <a:ext uri="{FF2B5EF4-FFF2-40B4-BE49-F238E27FC236}">
                  <a16:creationId xmlns:a16="http://schemas.microsoft.com/office/drawing/2014/main" id="{0A34BEC7-B641-F6A2-94C4-3E5D53FD5BC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AD09F4AB-C30B-025D-5549-5834F931432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18" name="Group 17">
            <a:extLst>
              <a:ext uri="{FF2B5EF4-FFF2-40B4-BE49-F238E27FC236}">
                <a16:creationId xmlns:a16="http://schemas.microsoft.com/office/drawing/2014/main" id="{5D2684FF-E880-B73E-3394-C018B5F8B075}"/>
              </a:ext>
            </a:extLst>
          </p:cNvPr>
          <p:cNvGrpSpPr/>
          <p:nvPr/>
        </p:nvGrpSpPr>
        <p:grpSpPr>
          <a:xfrm>
            <a:off x="7089743" y="1999909"/>
            <a:ext cx="463958" cy="587515"/>
            <a:chOff x="10947211" y="1963464"/>
            <a:chExt cx="463958" cy="587515"/>
          </a:xfrm>
        </p:grpSpPr>
        <p:sp>
          <p:nvSpPr>
            <p:cNvPr id="19" name="Right Arrow 16">
              <a:extLst>
                <a:ext uri="{FF2B5EF4-FFF2-40B4-BE49-F238E27FC236}">
                  <a16:creationId xmlns:a16="http://schemas.microsoft.com/office/drawing/2014/main" id="{F697CC55-BC13-BE2C-A4C2-AE04A17BBC5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2276F27C-949E-A3E8-4E57-DB2F6F0434F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21" name="Group 20">
            <a:extLst>
              <a:ext uri="{FF2B5EF4-FFF2-40B4-BE49-F238E27FC236}">
                <a16:creationId xmlns:a16="http://schemas.microsoft.com/office/drawing/2014/main" id="{FCC0AC96-7481-A488-AFC5-A8F643EC7C57}"/>
              </a:ext>
            </a:extLst>
          </p:cNvPr>
          <p:cNvGrpSpPr/>
          <p:nvPr/>
        </p:nvGrpSpPr>
        <p:grpSpPr>
          <a:xfrm>
            <a:off x="9872551" y="2213202"/>
            <a:ext cx="463958" cy="587515"/>
            <a:chOff x="10947211" y="1963464"/>
            <a:chExt cx="463958" cy="587515"/>
          </a:xfrm>
        </p:grpSpPr>
        <p:sp>
          <p:nvSpPr>
            <p:cNvPr id="22" name="Right Arrow 16">
              <a:extLst>
                <a:ext uri="{FF2B5EF4-FFF2-40B4-BE49-F238E27FC236}">
                  <a16:creationId xmlns:a16="http://schemas.microsoft.com/office/drawing/2014/main" id="{4E3C5FC1-A631-30FD-7374-FB391870D62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3" name="Oval 22">
              <a:extLst>
                <a:ext uri="{FF2B5EF4-FFF2-40B4-BE49-F238E27FC236}">
                  <a16:creationId xmlns:a16="http://schemas.microsoft.com/office/drawing/2014/main" id="{58AF4C11-3DBE-8E60-BBCA-B59949DCB99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sp>
        <p:nvSpPr>
          <p:cNvPr id="4" name="Rectangle 3">
            <a:extLst>
              <a:ext uri="{FF2B5EF4-FFF2-40B4-BE49-F238E27FC236}">
                <a16:creationId xmlns:a16="http://schemas.microsoft.com/office/drawing/2014/main" id="{4FBB5453-33BB-F31F-9CEA-DDD34D0437B2}"/>
              </a:ext>
            </a:extLst>
          </p:cNvPr>
          <p:cNvSpPr/>
          <p:nvPr/>
        </p:nvSpPr>
        <p:spPr>
          <a:xfrm>
            <a:off x="7321722" y="3052714"/>
            <a:ext cx="4509239" cy="3323987"/>
          </a:xfrm>
          <a:prstGeom prst="rect">
            <a:avLst/>
          </a:prstGeom>
        </p:spPr>
        <p:txBody>
          <a:bodyPr wrap="square">
            <a:spAutoFit/>
          </a:bodyPr>
          <a:lstStyle/>
          <a:p>
            <a:r>
              <a:rPr lang="en-US" sz="1400" b="1">
                <a:solidFill>
                  <a:schemeClr val="tx1">
                    <a:lumMod val="50000"/>
                    <a:lumOff val="50000"/>
                  </a:schemeClr>
                </a:solidFill>
              </a:rPr>
              <a:t>Pași pentru redirecționarea execuției (salt către .data):</a:t>
            </a:r>
          </a:p>
          <a:p>
            <a:r>
              <a:rPr lang="en-US" sz="1400" b="1">
                <a:solidFill>
                  <a:schemeClr val="tx1">
                    <a:lumMod val="50000"/>
                    <a:lumOff val="50000"/>
                  </a:schemeClr>
                </a:solidFill>
              </a:rPr>
              <a:t>1. Se selectează adresa din zona NOP (neutralizată anterior) unde vrem să inserăm saltul.</a:t>
            </a:r>
          </a:p>
          <a:p>
            <a:r>
              <a:rPr lang="en-US" sz="1400" b="1">
                <a:solidFill>
                  <a:schemeClr val="tx1">
                    <a:lumMod val="50000"/>
                    <a:lumOff val="50000"/>
                  </a:schemeClr>
                </a:solidFill>
              </a:rPr>
              <a:t>2. Click dreapta → Assemble pentru a edita instrucțiunea.</a:t>
            </a:r>
          </a:p>
          <a:p>
            <a:r>
              <a:rPr lang="en-US" sz="1400" b="1">
                <a:solidFill>
                  <a:schemeClr val="tx1">
                    <a:lumMod val="50000"/>
                    <a:lumOff val="50000"/>
                  </a:schemeClr>
                </a:solidFill>
              </a:rPr>
              <a:t>3. La prima adresă (0040200E), inserăm un nop — opțional, pentru aliniere.4. La adresa dorită (00402013), introducem comanda: jmp 0x00401060 (Aceasta este adresa codului injectat din .data, copiată anterior).</a:t>
            </a:r>
          </a:p>
          <a:p>
            <a:r>
              <a:rPr lang="en-US" sz="1400" b="1">
                <a:solidFill>
                  <a:schemeClr val="tx1">
                    <a:lumMod val="50000"/>
                    <a:lumOff val="50000"/>
                  </a:schemeClr>
                </a:solidFill>
              </a:rPr>
              <a:t>5. Apăsăm OK → instrucțiunea jmp este codificată cu succes.Fluxul de execuție va fi deviat spre zona .data.</a:t>
            </a:r>
          </a:p>
          <a:p>
            <a:endParaRPr lang="en-US" sz="1400" b="1">
              <a:solidFill>
                <a:schemeClr val="tx1">
                  <a:lumMod val="50000"/>
                  <a:lumOff val="50000"/>
                </a:schemeClr>
              </a:solidFill>
            </a:endParaRPr>
          </a:p>
          <a:p>
            <a:r>
              <a:rPr lang="en-US" sz="1400" b="1">
                <a:solidFill>
                  <a:schemeClr val="tx1">
                    <a:lumMod val="50000"/>
                    <a:lumOff val="50000"/>
                  </a:schemeClr>
                </a:solidFill>
              </a:rPr>
              <a:t>Execuția este acum deturnată către codul din .data.În locul vechiului cod, avem un jmp care sare direct în regiunea injectată.Aceasta finalizează tehnica de relocare + redirecționare.</a:t>
            </a:r>
          </a:p>
        </p:txBody>
      </p:sp>
    </p:spTree>
    <p:extLst>
      <p:ext uri="{BB962C8B-B14F-4D97-AF65-F5344CB8AC3E}">
        <p14:creationId xmlns:p14="http://schemas.microsoft.com/office/powerpoint/2010/main" val="2046546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5B7ED-E9E1-209A-C2AF-A472DF2E67DF}"/>
            </a:ext>
          </a:extLst>
        </p:cNvPr>
        <p:cNvGrpSpPr/>
        <p:nvPr/>
      </p:nvGrpSpPr>
      <p:grpSpPr>
        <a:xfrm>
          <a:off x="0" y="0"/>
          <a:ext cx="0" cy="0"/>
          <a:chOff x="0" y="0"/>
          <a:chExt cx="0" cy="0"/>
        </a:xfrm>
      </p:grpSpPr>
      <p:sp>
        <p:nvSpPr>
          <p:cNvPr id="5" name="Flowchart: Process 4">
            <a:extLst>
              <a:ext uri="{FF2B5EF4-FFF2-40B4-BE49-F238E27FC236}">
                <a16:creationId xmlns:a16="http://schemas.microsoft.com/office/drawing/2014/main" id="{D3511B02-3633-45B3-E191-00AC4F719CFE}"/>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4" name="Picture 3">
            <a:extLst>
              <a:ext uri="{FF2B5EF4-FFF2-40B4-BE49-F238E27FC236}">
                <a16:creationId xmlns:a16="http://schemas.microsoft.com/office/drawing/2014/main" id="{09CAE959-5AC5-6756-7872-055F2CBE32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698" y="276957"/>
            <a:ext cx="6733333" cy="6350979"/>
          </a:xfrm>
          <a:prstGeom prst="rect">
            <a:avLst/>
          </a:prstGeom>
        </p:spPr>
      </p:pic>
      <p:grpSp>
        <p:nvGrpSpPr>
          <p:cNvPr id="6" name="Group 5">
            <a:extLst>
              <a:ext uri="{FF2B5EF4-FFF2-40B4-BE49-F238E27FC236}">
                <a16:creationId xmlns:a16="http://schemas.microsoft.com/office/drawing/2014/main" id="{2A2DE305-FEEA-B989-57E9-E3C234F5F71F}"/>
              </a:ext>
            </a:extLst>
          </p:cNvPr>
          <p:cNvGrpSpPr/>
          <p:nvPr/>
        </p:nvGrpSpPr>
        <p:grpSpPr>
          <a:xfrm>
            <a:off x="2749811" y="1998115"/>
            <a:ext cx="463958" cy="587515"/>
            <a:chOff x="10947211" y="1963464"/>
            <a:chExt cx="463958" cy="587515"/>
          </a:xfrm>
        </p:grpSpPr>
        <p:sp>
          <p:nvSpPr>
            <p:cNvPr id="7" name="Right Arrow 16">
              <a:extLst>
                <a:ext uri="{FF2B5EF4-FFF2-40B4-BE49-F238E27FC236}">
                  <a16:creationId xmlns:a16="http://schemas.microsoft.com/office/drawing/2014/main" id="{7A29F5E4-71DE-5F6B-1AFD-18A0CE73B38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8" name="Oval 7">
              <a:extLst>
                <a:ext uri="{FF2B5EF4-FFF2-40B4-BE49-F238E27FC236}">
                  <a16:creationId xmlns:a16="http://schemas.microsoft.com/office/drawing/2014/main" id="{1D63347A-71BA-3D8A-EDAE-75AF2C9D2EF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9" name="Group 8">
            <a:extLst>
              <a:ext uri="{FF2B5EF4-FFF2-40B4-BE49-F238E27FC236}">
                <a16:creationId xmlns:a16="http://schemas.microsoft.com/office/drawing/2014/main" id="{1395A7BD-BCEB-88A3-B768-FFEE68D8002B}"/>
              </a:ext>
            </a:extLst>
          </p:cNvPr>
          <p:cNvGrpSpPr/>
          <p:nvPr/>
        </p:nvGrpSpPr>
        <p:grpSpPr>
          <a:xfrm>
            <a:off x="88740" y="5315747"/>
            <a:ext cx="463958" cy="587515"/>
            <a:chOff x="10947211" y="1963464"/>
            <a:chExt cx="463958" cy="587515"/>
          </a:xfrm>
        </p:grpSpPr>
        <p:sp>
          <p:nvSpPr>
            <p:cNvPr id="10" name="Right Arrow 16">
              <a:extLst>
                <a:ext uri="{FF2B5EF4-FFF2-40B4-BE49-F238E27FC236}">
                  <a16:creationId xmlns:a16="http://schemas.microsoft.com/office/drawing/2014/main" id="{EB827262-9F52-649F-298D-A49B74E6074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9038780F-6A75-46C3-7D77-2C0247F632E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sp>
        <p:nvSpPr>
          <p:cNvPr id="2" name="Rectangle 1">
            <a:extLst>
              <a:ext uri="{FF2B5EF4-FFF2-40B4-BE49-F238E27FC236}">
                <a16:creationId xmlns:a16="http://schemas.microsoft.com/office/drawing/2014/main" id="{4081BDBA-E28C-4651-3636-55D70926AC43}"/>
              </a:ext>
            </a:extLst>
          </p:cNvPr>
          <p:cNvSpPr/>
          <p:nvPr/>
        </p:nvSpPr>
        <p:spPr>
          <a:xfrm>
            <a:off x="7321063" y="537709"/>
            <a:ext cx="4509239" cy="3539430"/>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Instrucțiunea jmp 0x00401060 a fost inserată corect în secțiunea .code.Aceasta redirecționează execuția către codul din .data.2. În Dump, vedem clar că adresa 00401060 conține cod real, funcțional, nu doar date statice.Aceasta confirmă că saltul va ajunge într-o zonă validă de execuție.</a:t>
            </a:r>
          </a:p>
          <a:p>
            <a:pPr marL="342900" indent="-342900">
              <a:buAutoNum type="arabicPeriod"/>
            </a:pPr>
            <a:endParaRPr lang="en-US" sz="1400" b="1">
              <a:solidFill>
                <a:schemeClr val="tx1">
                  <a:lumMod val="50000"/>
                  <a:lumOff val="50000"/>
                </a:schemeClr>
              </a:solidFill>
            </a:endParaRPr>
          </a:p>
          <a:p>
            <a:pPr marL="342900" indent="-342900">
              <a:buAutoNum type="arabicPeriod"/>
            </a:pPr>
            <a:r>
              <a:rPr lang="en-US" sz="1400" b="1">
                <a:solidFill>
                  <a:schemeClr val="tx1">
                    <a:lumMod val="50000"/>
                    <a:lumOff val="50000"/>
                  </a:schemeClr>
                </a:solidFill>
              </a:rPr>
              <a:t>Execuția este pregătită pentru a porni din zona .data.Instrucțiunea jmp a fost inserată cu succes, iar codul injectat în .data va fi executat ca parte a fluxului programului.</a:t>
            </a:r>
          </a:p>
          <a:p>
            <a:pPr marL="342900" indent="-342900">
              <a:buAutoNum type="arabicPeriod"/>
            </a:pPr>
            <a:endParaRPr lang="en-US" sz="1400" b="1">
              <a:solidFill>
                <a:schemeClr val="tx1">
                  <a:lumMod val="50000"/>
                  <a:lumOff val="50000"/>
                </a:schemeClr>
              </a:solidFill>
            </a:endParaRPr>
          </a:p>
          <a:p>
            <a:r>
              <a:rPr lang="en-US" sz="1400" b="1">
                <a:solidFill>
                  <a:schemeClr val="tx1">
                    <a:lumMod val="50000"/>
                    <a:lumOff val="50000"/>
                  </a:schemeClr>
                </a:solidFill>
              </a:rPr>
              <a:t>Execuția este pregătită pentru a porni din zona .data.Instrucțiunea jmp a fost inserată cu succes, iar codul injectat în .data va fi executat ca parte a fluxului programului.</a:t>
            </a:r>
          </a:p>
        </p:txBody>
      </p:sp>
      <p:pic>
        <p:nvPicPr>
          <p:cNvPr id="12" name="Picture 11">
            <a:extLst>
              <a:ext uri="{FF2B5EF4-FFF2-40B4-BE49-F238E27FC236}">
                <a16:creationId xmlns:a16="http://schemas.microsoft.com/office/drawing/2014/main" id="{D8D684A2-879C-0733-EC13-AAEE36B9E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7234" y="2405772"/>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14" name="Picture 13">
            <a:extLst>
              <a:ext uri="{FF2B5EF4-FFF2-40B4-BE49-F238E27FC236}">
                <a16:creationId xmlns:a16="http://schemas.microsoft.com/office/drawing/2014/main" id="{7D686CCC-4AE2-1DBD-1828-89A10431C2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40" y="2994847"/>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570751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E136CA-3C71-CD8C-90C6-3FB3C9C0A71A}"/>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AC9DF753-8125-A28A-F42C-D6CE8112E336}"/>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01C0AD07-0D16-187A-BCE4-985DA1BCFAFB}"/>
              </a:ext>
            </a:extLst>
          </p:cNvPr>
          <p:cNvPicPr>
            <a:picLocks noChangeAspect="1"/>
          </p:cNvPicPr>
          <p:nvPr/>
        </p:nvPicPr>
        <p:blipFill>
          <a:blip r:embed="rId2"/>
          <a:stretch>
            <a:fillRect/>
          </a:stretch>
        </p:blipFill>
        <p:spPr>
          <a:xfrm>
            <a:off x="361698" y="276956"/>
            <a:ext cx="6733334" cy="6350979"/>
          </a:xfrm>
          <a:prstGeom prst="rect">
            <a:avLst/>
          </a:prstGeom>
        </p:spPr>
      </p:pic>
      <p:grpSp>
        <p:nvGrpSpPr>
          <p:cNvPr id="5" name="Group 4">
            <a:extLst>
              <a:ext uri="{FF2B5EF4-FFF2-40B4-BE49-F238E27FC236}">
                <a16:creationId xmlns:a16="http://schemas.microsoft.com/office/drawing/2014/main" id="{2B963117-0D66-12BC-8792-F96938254892}"/>
              </a:ext>
            </a:extLst>
          </p:cNvPr>
          <p:cNvGrpSpPr/>
          <p:nvPr/>
        </p:nvGrpSpPr>
        <p:grpSpPr>
          <a:xfrm>
            <a:off x="1173056" y="2789423"/>
            <a:ext cx="463958" cy="587515"/>
            <a:chOff x="10947211" y="1963464"/>
            <a:chExt cx="463958" cy="587515"/>
          </a:xfrm>
        </p:grpSpPr>
        <p:sp>
          <p:nvSpPr>
            <p:cNvPr id="7" name="Right Arrow 16">
              <a:extLst>
                <a:ext uri="{FF2B5EF4-FFF2-40B4-BE49-F238E27FC236}">
                  <a16:creationId xmlns:a16="http://schemas.microsoft.com/office/drawing/2014/main" id="{3FFFE203-6113-49E7-0B77-B56E2D7DDAE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9" name="Oval 8">
              <a:extLst>
                <a:ext uri="{FF2B5EF4-FFF2-40B4-BE49-F238E27FC236}">
                  <a16:creationId xmlns:a16="http://schemas.microsoft.com/office/drawing/2014/main" id="{B9663BEA-0B13-91CE-B5B3-32A6A6C3A9D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0" name="Group 9">
            <a:extLst>
              <a:ext uri="{FF2B5EF4-FFF2-40B4-BE49-F238E27FC236}">
                <a16:creationId xmlns:a16="http://schemas.microsoft.com/office/drawing/2014/main" id="{C476D930-4850-7058-D47F-A4E2B90D4815}"/>
              </a:ext>
            </a:extLst>
          </p:cNvPr>
          <p:cNvGrpSpPr/>
          <p:nvPr/>
        </p:nvGrpSpPr>
        <p:grpSpPr>
          <a:xfrm>
            <a:off x="5671081" y="4559607"/>
            <a:ext cx="463958" cy="587515"/>
            <a:chOff x="10947211" y="1963464"/>
            <a:chExt cx="463958" cy="587515"/>
          </a:xfrm>
        </p:grpSpPr>
        <p:sp>
          <p:nvSpPr>
            <p:cNvPr id="11" name="Right Arrow 16">
              <a:extLst>
                <a:ext uri="{FF2B5EF4-FFF2-40B4-BE49-F238E27FC236}">
                  <a16:creationId xmlns:a16="http://schemas.microsoft.com/office/drawing/2014/main" id="{8F33792B-1714-61F0-B062-20AF57B393B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B21DF8F3-4FE8-3D35-C751-8B2994D5F3C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32" name="Group 31">
            <a:extLst>
              <a:ext uri="{FF2B5EF4-FFF2-40B4-BE49-F238E27FC236}">
                <a16:creationId xmlns:a16="http://schemas.microsoft.com/office/drawing/2014/main" id="{1DCCDF3D-EB03-DECA-D4ED-190F4ADF61FC}"/>
              </a:ext>
            </a:extLst>
          </p:cNvPr>
          <p:cNvGrpSpPr/>
          <p:nvPr/>
        </p:nvGrpSpPr>
        <p:grpSpPr>
          <a:xfrm>
            <a:off x="8065145" y="396532"/>
            <a:ext cx="3148342" cy="2683486"/>
            <a:chOff x="8065146" y="590760"/>
            <a:chExt cx="3148342" cy="2683486"/>
          </a:xfrm>
        </p:grpSpPr>
        <p:pic>
          <p:nvPicPr>
            <p:cNvPr id="8" name="Picture 7">
              <a:extLst>
                <a:ext uri="{FF2B5EF4-FFF2-40B4-BE49-F238E27FC236}">
                  <a16:creationId xmlns:a16="http://schemas.microsoft.com/office/drawing/2014/main" id="{E570FAC2-7E13-9F68-57A4-FBE7D742492F}"/>
                </a:ext>
              </a:extLst>
            </p:cNvPr>
            <p:cNvPicPr>
              <a:picLocks noChangeAspect="1"/>
            </p:cNvPicPr>
            <p:nvPr/>
          </p:nvPicPr>
          <p:blipFill>
            <a:blip r:embed="rId3"/>
            <a:stretch>
              <a:fillRect/>
            </a:stretch>
          </p:blipFill>
          <p:spPr>
            <a:xfrm>
              <a:off x="8065146" y="590760"/>
              <a:ext cx="3148342" cy="2683486"/>
            </a:xfrm>
            <a:prstGeom prst="rect">
              <a:avLst/>
            </a:prstGeom>
          </p:spPr>
        </p:pic>
        <p:grpSp>
          <p:nvGrpSpPr>
            <p:cNvPr id="14" name="Group 13">
              <a:extLst>
                <a:ext uri="{FF2B5EF4-FFF2-40B4-BE49-F238E27FC236}">
                  <a16:creationId xmlns:a16="http://schemas.microsoft.com/office/drawing/2014/main" id="{449A319D-CCAB-7E98-E45B-385515BFE08B}"/>
                </a:ext>
              </a:extLst>
            </p:cNvPr>
            <p:cNvGrpSpPr/>
            <p:nvPr/>
          </p:nvGrpSpPr>
          <p:grpSpPr>
            <a:xfrm>
              <a:off x="8205282" y="1158780"/>
              <a:ext cx="463958" cy="587515"/>
              <a:chOff x="10947211" y="1963464"/>
              <a:chExt cx="463958" cy="587515"/>
            </a:xfrm>
          </p:grpSpPr>
          <p:sp>
            <p:nvSpPr>
              <p:cNvPr id="15" name="Right Arrow 16">
                <a:extLst>
                  <a:ext uri="{FF2B5EF4-FFF2-40B4-BE49-F238E27FC236}">
                    <a16:creationId xmlns:a16="http://schemas.microsoft.com/office/drawing/2014/main" id="{B57DE430-B810-5B69-B7EF-F8316C77738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6" name="Oval 15">
                <a:extLst>
                  <a:ext uri="{FF2B5EF4-FFF2-40B4-BE49-F238E27FC236}">
                    <a16:creationId xmlns:a16="http://schemas.microsoft.com/office/drawing/2014/main" id="{048EEA6C-CA21-370F-CCFB-4128BC5E63F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17" name="Group 16">
              <a:extLst>
                <a:ext uri="{FF2B5EF4-FFF2-40B4-BE49-F238E27FC236}">
                  <a16:creationId xmlns:a16="http://schemas.microsoft.com/office/drawing/2014/main" id="{C7FEBE4C-3BB7-EEAA-F15F-BB05B2C1DCB7}"/>
                </a:ext>
              </a:extLst>
            </p:cNvPr>
            <p:cNvGrpSpPr/>
            <p:nvPr/>
          </p:nvGrpSpPr>
          <p:grpSpPr>
            <a:xfrm>
              <a:off x="9550655" y="1886140"/>
              <a:ext cx="463958" cy="587515"/>
              <a:chOff x="10947211" y="1963464"/>
              <a:chExt cx="463958" cy="587515"/>
            </a:xfrm>
          </p:grpSpPr>
          <p:sp>
            <p:nvSpPr>
              <p:cNvPr id="18" name="Right Arrow 16">
                <a:extLst>
                  <a:ext uri="{FF2B5EF4-FFF2-40B4-BE49-F238E27FC236}">
                    <a16:creationId xmlns:a16="http://schemas.microsoft.com/office/drawing/2014/main" id="{52876733-38F1-6773-7062-ABE0FD4D694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9" name="Oval 18">
                <a:extLst>
                  <a:ext uri="{FF2B5EF4-FFF2-40B4-BE49-F238E27FC236}">
                    <a16:creationId xmlns:a16="http://schemas.microsoft.com/office/drawing/2014/main" id="{071E891C-9D08-9CD6-C927-506235B1107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20" name="Group 19">
              <a:extLst>
                <a:ext uri="{FF2B5EF4-FFF2-40B4-BE49-F238E27FC236}">
                  <a16:creationId xmlns:a16="http://schemas.microsoft.com/office/drawing/2014/main" id="{D6C510DE-3AFA-3F1D-DA73-AA74EEF6CBDD}"/>
                </a:ext>
              </a:extLst>
            </p:cNvPr>
            <p:cNvGrpSpPr/>
            <p:nvPr/>
          </p:nvGrpSpPr>
          <p:grpSpPr>
            <a:xfrm>
              <a:off x="9782634" y="2461217"/>
              <a:ext cx="463958" cy="587515"/>
              <a:chOff x="10947211" y="1963464"/>
              <a:chExt cx="463958" cy="587515"/>
            </a:xfrm>
          </p:grpSpPr>
          <p:sp>
            <p:nvSpPr>
              <p:cNvPr id="21" name="Right Arrow 16">
                <a:extLst>
                  <a:ext uri="{FF2B5EF4-FFF2-40B4-BE49-F238E27FC236}">
                    <a16:creationId xmlns:a16="http://schemas.microsoft.com/office/drawing/2014/main" id="{4FD3F374-2BD0-C595-3F8C-A7D55B59992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2" name="Oval 21">
                <a:extLst>
                  <a:ext uri="{FF2B5EF4-FFF2-40B4-BE49-F238E27FC236}">
                    <a16:creationId xmlns:a16="http://schemas.microsoft.com/office/drawing/2014/main" id="{D59A4919-A30F-73BD-FB43-A743999D4AB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grpSp>
        <p:nvGrpSpPr>
          <p:cNvPr id="33" name="Group 32">
            <a:extLst>
              <a:ext uri="{FF2B5EF4-FFF2-40B4-BE49-F238E27FC236}">
                <a16:creationId xmlns:a16="http://schemas.microsoft.com/office/drawing/2014/main" id="{165D9E34-0A3C-C8F3-91E0-0AE8E738A035}"/>
              </a:ext>
            </a:extLst>
          </p:cNvPr>
          <p:cNvGrpSpPr/>
          <p:nvPr/>
        </p:nvGrpSpPr>
        <p:grpSpPr>
          <a:xfrm>
            <a:off x="8065146" y="3233901"/>
            <a:ext cx="3148341" cy="2683485"/>
            <a:chOff x="8065147" y="3583754"/>
            <a:chExt cx="3148341" cy="2683485"/>
          </a:xfrm>
        </p:grpSpPr>
        <p:pic>
          <p:nvPicPr>
            <p:cNvPr id="12" name="Picture 11">
              <a:extLst>
                <a:ext uri="{FF2B5EF4-FFF2-40B4-BE49-F238E27FC236}">
                  <a16:creationId xmlns:a16="http://schemas.microsoft.com/office/drawing/2014/main" id="{F3728749-010C-9671-C529-79C6FC9FF211}"/>
                </a:ext>
              </a:extLst>
            </p:cNvPr>
            <p:cNvPicPr>
              <a:picLocks noChangeAspect="1"/>
            </p:cNvPicPr>
            <p:nvPr/>
          </p:nvPicPr>
          <p:blipFill>
            <a:blip r:embed="rId4"/>
            <a:stretch>
              <a:fillRect/>
            </a:stretch>
          </p:blipFill>
          <p:spPr>
            <a:xfrm>
              <a:off x="8065147" y="3583754"/>
              <a:ext cx="3148341" cy="2683485"/>
            </a:xfrm>
            <a:prstGeom prst="rect">
              <a:avLst/>
            </a:prstGeom>
          </p:spPr>
        </p:pic>
        <p:grpSp>
          <p:nvGrpSpPr>
            <p:cNvPr id="23" name="Group 22">
              <a:extLst>
                <a:ext uri="{FF2B5EF4-FFF2-40B4-BE49-F238E27FC236}">
                  <a16:creationId xmlns:a16="http://schemas.microsoft.com/office/drawing/2014/main" id="{56D184E2-B680-2A0A-1DE3-7D9FDA0A2171}"/>
                </a:ext>
              </a:extLst>
            </p:cNvPr>
            <p:cNvGrpSpPr/>
            <p:nvPr/>
          </p:nvGrpSpPr>
          <p:grpSpPr>
            <a:xfrm>
              <a:off x="8186344" y="4137896"/>
              <a:ext cx="463958" cy="587515"/>
              <a:chOff x="10947211" y="1963464"/>
              <a:chExt cx="463958" cy="587515"/>
            </a:xfrm>
          </p:grpSpPr>
          <p:sp>
            <p:nvSpPr>
              <p:cNvPr id="24" name="Right Arrow 16">
                <a:extLst>
                  <a:ext uri="{FF2B5EF4-FFF2-40B4-BE49-F238E27FC236}">
                    <a16:creationId xmlns:a16="http://schemas.microsoft.com/office/drawing/2014/main" id="{5D61B7C5-B6E1-B4BF-9985-A96787A8CB3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5" name="Oval 24">
                <a:extLst>
                  <a:ext uri="{FF2B5EF4-FFF2-40B4-BE49-F238E27FC236}">
                    <a16:creationId xmlns:a16="http://schemas.microsoft.com/office/drawing/2014/main" id="{AE0FBF5A-FC30-8C64-1D7C-2235EED2BD6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26" name="Group 25">
              <a:extLst>
                <a:ext uri="{FF2B5EF4-FFF2-40B4-BE49-F238E27FC236}">
                  <a16:creationId xmlns:a16="http://schemas.microsoft.com/office/drawing/2014/main" id="{C75B2A40-80CA-3503-6441-499E9F3BACA0}"/>
                </a:ext>
              </a:extLst>
            </p:cNvPr>
            <p:cNvGrpSpPr/>
            <p:nvPr/>
          </p:nvGrpSpPr>
          <p:grpSpPr>
            <a:xfrm>
              <a:off x="10615994" y="3691705"/>
              <a:ext cx="463958" cy="587515"/>
              <a:chOff x="10947211" y="1963464"/>
              <a:chExt cx="463958" cy="587515"/>
            </a:xfrm>
          </p:grpSpPr>
          <p:sp>
            <p:nvSpPr>
              <p:cNvPr id="27" name="Right Arrow 16">
                <a:extLst>
                  <a:ext uri="{FF2B5EF4-FFF2-40B4-BE49-F238E27FC236}">
                    <a16:creationId xmlns:a16="http://schemas.microsoft.com/office/drawing/2014/main" id="{EE12A86B-63EB-1203-FF5C-28217F4A9CE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8" name="Oval 27">
                <a:extLst>
                  <a:ext uri="{FF2B5EF4-FFF2-40B4-BE49-F238E27FC236}">
                    <a16:creationId xmlns:a16="http://schemas.microsoft.com/office/drawing/2014/main" id="{BA22AA63-FA80-D0CF-D163-69921B267D6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grpSp>
        <p:nvGrpSpPr>
          <p:cNvPr id="30" name="Group 29">
            <a:extLst>
              <a:ext uri="{FF2B5EF4-FFF2-40B4-BE49-F238E27FC236}">
                <a16:creationId xmlns:a16="http://schemas.microsoft.com/office/drawing/2014/main" id="{2A5CFA82-ABBE-D56B-ACF4-D37C93DBDAFA}"/>
              </a:ext>
            </a:extLst>
          </p:cNvPr>
          <p:cNvGrpSpPr/>
          <p:nvPr/>
        </p:nvGrpSpPr>
        <p:grpSpPr>
          <a:xfrm>
            <a:off x="361698" y="1015516"/>
            <a:ext cx="6733334" cy="1666542"/>
            <a:chOff x="494172" y="807114"/>
            <a:chExt cx="6492575" cy="1666542"/>
          </a:xfrm>
          <a:solidFill>
            <a:srgbClr val="366658"/>
          </a:solidFill>
        </p:grpSpPr>
        <p:sp>
          <p:nvSpPr>
            <p:cNvPr id="6" name="Rectangle: Rounded Corners 5">
              <a:extLst>
                <a:ext uri="{FF2B5EF4-FFF2-40B4-BE49-F238E27FC236}">
                  <a16:creationId xmlns:a16="http://schemas.microsoft.com/office/drawing/2014/main" id="{23266EEF-4DA8-50BE-A3F6-366A6A69FF79}"/>
                </a:ext>
              </a:extLst>
            </p:cNvPr>
            <p:cNvSpPr/>
            <p:nvPr/>
          </p:nvSpPr>
          <p:spPr>
            <a:xfrm>
              <a:off x="494172" y="807114"/>
              <a:ext cx="6492573" cy="1666542"/>
            </a:xfrm>
            <a:prstGeom prst="roundRect">
              <a:avLst>
                <a:gd name="adj" fmla="val 5586"/>
              </a:avLst>
            </a:prstGeom>
            <a:grp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358611-C720-C461-8BA7-A29F54284D3A}"/>
                </a:ext>
              </a:extLst>
            </p:cNvPr>
            <p:cNvSpPr/>
            <p:nvPr/>
          </p:nvSpPr>
          <p:spPr>
            <a:xfrm>
              <a:off x="559457" y="850158"/>
              <a:ext cx="6427290" cy="1600438"/>
            </a:xfrm>
            <a:prstGeom prst="rect">
              <a:avLst/>
            </a:prstGeom>
            <a:grpFill/>
          </p:spPr>
          <p:txBody>
            <a:bodyPr wrap="square">
              <a:spAutoFit/>
            </a:bodyPr>
            <a:lstStyle/>
            <a:p>
              <a:r>
                <a:rPr lang="en-US" sz="1400" b="1">
                  <a:solidFill>
                    <a:schemeClr val="bg1"/>
                  </a:solidFill>
                </a:rPr>
                <a:t>1. Se identifică secțiunea .data în fereastra Memory Map (cu drepturi implicite RW).</a:t>
              </a:r>
            </a:p>
            <a:p>
              <a:r>
                <a:rPr lang="en-US" sz="1400" b="1">
                  <a:solidFill>
                    <a:schemeClr val="bg1"/>
                  </a:solidFill>
                </a:rPr>
                <a:t>2. Click dreapta pe secțiunea .data → Set Page Memory Rights.</a:t>
              </a:r>
            </a:p>
            <a:p>
              <a:r>
                <a:rPr lang="en-US" sz="1400" b="1">
                  <a:solidFill>
                    <a:schemeClr val="bg1"/>
                  </a:solidFill>
                </a:rPr>
                <a:t>3. Se selectează pagina cu drepturi actuale RW.</a:t>
              </a:r>
            </a:p>
            <a:p>
              <a:r>
                <a:rPr lang="en-US" sz="1400" b="1">
                  <a:solidFill>
                    <a:schemeClr val="bg1"/>
                  </a:solidFill>
                </a:rPr>
                <a:t>4. Se bifează opțiunea FULL ACCESS (inclusiv EXECUTE).</a:t>
              </a:r>
            </a:p>
            <a:p>
              <a:r>
                <a:rPr lang="en-US" sz="1400" b="1">
                  <a:solidFill>
                    <a:schemeClr val="bg1"/>
                  </a:solidFill>
                </a:rPr>
                <a:t>5. Se confirmă modificarea cu Set Rights.</a:t>
              </a:r>
            </a:p>
            <a:p>
              <a:r>
                <a:rPr lang="en-US" sz="1400" b="1">
                  <a:solidFill>
                    <a:schemeClr val="bg1"/>
                  </a:solidFill>
                </a:rPr>
                <a:t>6. Se observă că drepturile s-au schimbat: acum apar ca ER-- (Execute + Read).</a:t>
              </a:r>
            </a:p>
            <a:p>
              <a:r>
                <a:rPr lang="en-US" sz="1400" b="1">
                  <a:solidFill>
                    <a:schemeClr val="bg1"/>
                  </a:solidFill>
                </a:rPr>
                <a:t>7. Iesire (Alternativ, se poate bifa direct EXECUTE READ în loc de FULL ACCESS).</a:t>
              </a:r>
            </a:p>
          </p:txBody>
        </p:sp>
      </p:grpSp>
      <p:sp>
        <p:nvSpPr>
          <p:cNvPr id="31" name="Rectangle 30">
            <a:extLst>
              <a:ext uri="{FF2B5EF4-FFF2-40B4-BE49-F238E27FC236}">
                <a16:creationId xmlns:a16="http://schemas.microsoft.com/office/drawing/2014/main" id="{FF588320-0E12-74B3-67BD-D1A0BF9A3EE5}"/>
              </a:ext>
            </a:extLst>
          </p:cNvPr>
          <p:cNvSpPr/>
          <p:nvPr/>
        </p:nvSpPr>
        <p:spPr>
          <a:xfrm>
            <a:off x="7502770" y="5974399"/>
            <a:ext cx="4386148" cy="738664"/>
          </a:xfrm>
          <a:prstGeom prst="rect">
            <a:avLst/>
          </a:prstGeom>
        </p:spPr>
        <p:txBody>
          <a:bodyPr wrap="square">
            <a:spAutoFit/>
          </a:bodyPr>
          <a:lstStyle/>
          <a:p>
            <a:r>
              <a:rPr lang="en-US" sz="1400" b="1">
                <a:solidFill>
                  <a:schemeClr val="tx1">
                    <a:lumMod val="50000"/>
                    <a:lumOff val="50000"/>
                  </a:schemeClr>
                </a:solidFill>
              </a:rPr>
              <a:t>Permisiunile secțiunii .data au fost extinse. Activarea EXECUTE permite rularea codului injectat, completând cu succes procesul de relocare și execuție.</a:t>
            </a:r>
          </a:p>
        </p:txBody>
      </p:sp>
      <p:pic>
        <p:nvPicPr>
          <p:cNvPr id="34" name="Picture 33">
            <a:extLst>
              <a:ext uri="{FF2B5EF4-FFF2-40B4-BE49-F238E27FC236}">
                <a16:creationId xmlns:a16="http://schemas.microsoft.com/office/drawing/2014/main" id="{E548C88A-A09A-554A-F23D-6715A03162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63861" y="310036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36260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605EC-BD39-AE35-29BE-75F52F7BCFE2}"/>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36CA3329-1958-020A-F380-7697ADA65108}"/>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6" name="Picture 5">
            <a:extLst>
              <a:ext uri="{FF2B5EF4-FFF2-40B4-BE49-F238E27FC236}">
                <a16:creationId xmlns:a16="http://schemas.microsoft.com/office/drawing/2014/main" id="{476E8D64-E531-7244-132D-AC3C8F4881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5"/>
            <a:ext cx="5709136" cy="5384941"/>
          </a:xfrm>
          <a:prstGeom prst="rect">
            <a:avLst/>
          </a:prstGeom>
        </p:spPr>
      </p:pic>
      <p:pic>
        <p:nvPicPr>
          <p:cNvPr id="7" name="Picture 6">
            <a:extLst>
              <a:ext uri="{FF2B5EF4-FFF2-40B4-BE49-F238E27FC236}">
                <a16:creationId xmlns:a16="http://schemas.microsoft.com/office/drawing/2014/main" id="{229E7785-0AF4-B39F-6A04-482D2420A2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1" y="1170185"/>
            <a:ext cx="5707441" cy="5383342"/>
          </a:xfrm>
          <a:prstGeom prst="rect">
            <a:avLst/>
          </a:prstGeom>
        </p:spPr>
      </p:pic>
      <p:grpSp>
        <p:nvGrpSpPr>
          <p:cNvPr id="9" name="Group 8">
            <a:extLst>
              <a:ext uri="{FF2B5EF4-FFF2-40B4-BE49-F238E27FC236}">
                <a16:creationId xmlns:a16="http://schemas.microsoft.com/office/drawing/2014/main" id="{BB1556DD-5220-7507-61EF-3F05E29F4B36}"/>
              </a:ext>
            </a:extLst>
          </p:cNvPr>
          <p:cNvGrpSpPr/>
          <p:nvPr/>
        </p:nvGrpSpPr>
        <p:grpSpPr>
          <a:xfrm>
            <a:off x="3564564" y="3316961"/>
            <a:ext cx="463958" cy="587515"/>
            <a:chOff x="10947211" y="1963464"/>
            <a:chExt cx="463958" cy="587515"/>
          </a:xfrm>
        </p:grpSpPr>
        <p:sp>
          <p:nvSpPr>
            <p:cNvPr id="10" name="Right Arrow 16">
              <a:extLst>
                <a:ext uri="{FF2B5EF4-FFF2-40B4-BE49-F238E27FC236}">
                  <a16:creationId xmlns:a16="http://schemas.microsoft.com/office/drawing/2014/main" id="{6D873110-FD14-713A-C8C6-174AEDD9A14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04236D1C-E805-07F2-64F6-5531F6C1942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2" name="Group 11">
            <a:extLst>
              <a:ext uri="{FF2B5EF4-FFF2-40B4-BE49-F238E27FC236}">
                <a16:creationId xmlns:a16="http://schemas.microsoft.com/office/drawing/2014/main" id="{52A151E7-CA9A-AE5E-9535-CEAFBB78AE05}"/>
              </a:ext>
            </a:extLst>
          </p:cNvPr>
          <p:cNvGrpSpPr/>
          <p:nvPr/>
        </p:nvGrpSpPr>
        <p:grpSpPr>
          <a:xfrm>
            <a:off x="6209471" y="1476438"/>
            <a:ext cx="463958" cy="587515"/>
            <a:chOff x="10947211" y="1963464"/>
            <a:chExt cx="463958" cy="587515"/>
          </a:xfrm>
        </p:grpSpPr>
        <p:sp>
          <p:nvSpPr>
            <p:cNvPr id="13" name="Right Arrow 16">
              <a:extLst>
                <a:ext uri="{FF2B5EF4-FFF2-40B4-BE49-F238E27FC236}">
                  <a16:creationId xmlns:a16="http://schemas.microsoft.com/office/drawing/2014/main" id="{42D86741-18C0-6EE9-7DEC-B23130660D4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CA21F9EA-1A23-567B-0741-F4F4CBEB002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5" name="Group 14">
            <a:extLst>
              <a:ext uri="{FF2B5EF4-FFF2-40B4-BE49-F238E27FC236}">
                <a16:creationId xmlns:a16="http://schemas.microsoft.com/office/drawing/2014/main" id="{E9D65504-E0DF-63D2-C4AF-887E4ADFC7CB}"/>
              </a:ext>
            </a:extLst>
          </p:cNvPr>
          <p:cNvGrpSpPr/>
          <p:nvPr/>
        </p:nvGrpSpPr>
        <p:grpSpPr>
          <a:xfrm>
            <a:off x="8406195" y="3568098"/>
            <a:ext cx="463958" cy="587515"/>
            <a:chOff x="10947211" y="1963464"/>
            <a:chExt cx="463958" cy="587515"/>
          </a:xfrm>
        </p:grpSpPr>
        <p:sp>
          <p:nvSpPr>
            <p:cNvPr id="16" name="Right Arrow 16">
              <a:extLst>
                <a:ext uri="{FF2B5EF4-FFF2-40B4-BE49-F238E27FC236}">
                  <a16:creationId xmlns:a16="http://schemas.microsoft.com/office/drawing/2014/main" id="{19F99DF8-2F6F-7C07-4D22-A322DA7C976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6C5850CC-CC20-7B30-5632-066BC079802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sp>
        <p:nvSpPr>
          <p:cNvPr id="5" name="Rectangle 4">
            <a:extLst>
              <a:ext uri="{FF2B5EF4-FFF2-40B4-BE49-F238E27FC236}">
                <a16:creationId xmlns:a16="http://schemas.microsoft.com/office/drawing/2014/main" id="{CCBFFF65-9C07-7171-ECBB-F75C6C2C4EAD}"/>
              </a:ext>
            </a:extLst>
          </p:cNvPr>
          <p:cNvSpPr/>
          <p:nvPr/>
        </p:nvSpPr>
        <p:spPr>
          <a:xfrm>
            <a:off x="262992" y="203132"/>
            <a:ext cx="11653920" cy="923330"/>
          </a:xfrm>
          <a:prstGeom prst="rect">
            <a:avLst/>
          </a:prstGeom>
        </p:spPr>
        <p:txBody>
          <a:bodyPr wrap="square">
            <a:spAutoFit/>
          </a:bodyPr>
          <a:lstStyle/>
          <a:p>
            <a:r>
              <a:rPr lang="en-US" sz="1400" b="1">
                <a:solidFill>
                  <a:schemeClr val="tx1">
                    <a:lumMod val="50000"/>
                    <a:lumOff val="50000"/>
                  </a:schemeClr>
                </a:solidFill>
              </a:rPr>
              <a:t>1. Confirmăm că permisiunile din Memory Map pentru secțiunea .data sunt acum ER-- — permite EXECUTE, deci codul poate rula.</a:t>
            </a:r>
          </a:p>
          <a:p>
            <a:r>
              <a:rPr lang="en-US" sz="1400" b="1">
                <a:solidFill>
                  <a:schemeClr val="tx1">
                    <a:lumMod val="50000"/>
                    <a:lumOff val="50000"/>
                  </a:schemeClr>
                </a:solidFill>
              </a:rPr>
              <a:t>2. Execuția ajunge la instrucțiunea jmp către adresa injectată (codul relocat în .data).</a:t>
            </a:r>
          </a:p>
          <a:p>
            <a:r>
              <a:rPr lang="en-US" sz="1400" b="1">
                <a:solidFill>
                  <a:schemeClr val="tx1">
                    <a:lumMod val="50000"/>
                    <a:lumOff val="50000"/>
                  </a:schemeClr>
                </a:solidFill>
              </a:rPr>
              <a:t>3. MessageBox-ul apare cu textul „Criptarea a fost efectuată”, ceea ce înseamnă că fluxul de execuție a fost redirecționat și codul relocat rulează fără erori.</a:t>
            </a:r>
          </a:p>
          <a:p>
            <a:r>
              <a:rPr lang="en-US" sz="1200" b="1">
                <a:solidFill>
                  <a:schemeClr val="tx1">
                    <a:lumMod val="50000"/>
                    <a:lumOff val="50000"/>
                  </a:schemeClr>
                </a:solidFill>
              </a:rPr>
              <a:t>Execuție confirmată în secțiunea .data. Datorită permisiunilor modificate și a saltului corect configurat, codul injectat se execută și generează mesajul final din aplicație.</a:t>
            </a:r>
          </a:p>
        </p:txBody>
      </p:sp>
      <p:pic>
        <p:nvPicPr>
          <p:cNvPr id="3" name="Picture 2">
            <a:extLst>
              <a:ext uri="{FF2B5EF4-FFF2-40B4-BE49-F238E27FC236}">
                <a16:creationId xmlns:a16="http://schemas.microsoft.com/office/drawing/2014/main" id="{73E71DB6-CC37-D5AB-3042-267DE8F72D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6997" y="4155613"/>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3950674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9E04A1-FCD9-C86C-967B-F7760E874E8A}"/>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5881F8A5-3E57-A9D5-3FFC-ED68AFD46E3B}"/>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12" name="Flowchart: Process 11">
            <a:extLst>
              <a:ext uri="{FF2B5EF4-FFF2-40B4-BE49-F238E27FC236}">
                <a16:creationId xmlns:a16="http://schemas.microsoft.com/office/drawing/2014/main" id="{AB76D77A-6AE7-04A8-1C3D-F1D9EAFDC934}"/>
              </a:ext>
            </a:extLst>
          </p:cNvPr>
          <p:cNvSpPr/>
          <p:nvPr/>
        </p:nvSpPr>
        <p:spPr>
          <a:xfrm>
            <a:off x="892505" y="663748"/>
            <a:ext cx="7014709" cy="3527252"/>
          </a:xfrm>
          <a:prstGeom prst="flowChartProcess">
            <a:avLst/>
          </a:prstGeom>
          <a:solidFill>
            <a:schemeClr val="bg1"/>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4" name="Picture 3">
            <a:extLst>
              <a:ext uri="{FF2B5EF4-FFF2-40B4-BE49-F238E27FC236}">
                <a16:creationId xmlns:a16="http://schemas.microsoft.com/office/drawing/2014/main" id="{4AF65FC2-9388-C1BF-2CEA-51A982A024EF}"/>
              </a:ext>
            </a:extLst>
          </p:cNvPr>
          <p:cNvPicPr>
            <a:picLocks noChangeAspect="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206795" y="1569763"/>
            <a:ext cx="1659157" cy="1659157"/>
          </a:xfrm>
          <a:prstGeom prst="rect">
            <a:avLst/>
          </a:prstGeom>
        </p:spPr>
      </p:pic>
      <p:grpSp>
        <p:nvGrpSpPr>
          <p:cNvPr id="13" name="Group 12">
            <a:extLst>
              <a:ext uri="{FF2B5EF4-FFF2-40B4-BE49-F238E27FC236}">
                <a16:creationId xmlns:a16="http://schemas.microsoft.com/office/drawing/2014/main" id="{6A6E12C2-3B93-F0DB-8BEC-45ABCA5C5A22}"/>
              </a:ext>
            </a:extLst>
          </p:cNvPr>
          <p:cNvGrpSpPr/>
          <p:nvPr/>
        </p:nvGrpSpPr>
        <p:grpSpPr>
          <a:xfrm>
            <a:off x="1257028" y="923660"/>
            <a:ext cx="3220672" cy="3414019"/>
            <a:chOff x="1121305" y="889041"/>
            <a:chExt cx="3220672" cy="3414019"/>
          </a:xfrm>
        </p:grpSpPr>
        <p:pic>
          <p:nvPicPr>
            <p:cNvPr id="3" name="Picture 2">
              <a:extLst>
                <a:ext uri="{FF2B5EF4-FFF2-40B4-BE49-F238E27FC236}">
                  <a16:creationId xmlns:a16="http://schemas.microsoft.com/office/drawing/2014/main" id="{912E96A5-20B3-1DE0-55D4-AF7576560D3A}"/>
                </a:ext>
              </a:extLst>
            </p:cNvPr>
            <p:cNvPicPr>
              <a:picLocks noChangeAspect="1"/>
            </p:cNvPicPr>
            <p:nvPr/>
          </p:nvPicPr>
          <p:blipFill>
            <a:blip r:embed="rId3"/>
            <a:stretch>
              <a:fillRect/>
            </a:stretch>
          </p:blipFill>
          <p:spPr>
            <a:xfrm>
              <a:off x="1121305" y="889041"/>
              <a:ext cx="3220672" cy="3032329"/>
            </a:xfrm>
            <a:prstGeom prst="rect">
              <a:avLst/>
            </a:prstGeom>
          </p:spPr>
        </p:pic>
        <p:grpSp>
          <p:nvGrpSpPr>
            <p:cNvPr id="6" name="Group 5">
              <a:extLst>
                <a:ext uri="{FF2B5EF4-FFF2-40B4-BE49-F238E27FC236}">
                  <a16:creationId xmlns:a16="http://schemas.microsoft.com/office/drawing/2014/main" id="{6962D6DC-A4A4-AC3D-9786-63C7C9E0D0BC}"/>
                </a:ext>
              </a:extLst>
            </p:cNvPr>
            <p:cNvGrpSpPr/>
            <p:nvPr/>
          </p:nvGrpSpPr>
          <p:grpSpPr>
            <a:xfrm>
              <a:off x="3154257" y="3715545"/>
              <a:ext cx="463958" cy="587515"/>
              <a:chOff x="10947211" y="1963464"/>
              <a:chExt cx="463958" cy="587515"/>
            </a:xfrm>
          </p:grpSpPr>
          <p:sp>
            <p:nvSpPr>
              <p:cNvPr id="7" name="Right Arrow 16">
                <a:extLst>
                  <a:ext uri="{FF2B5EF4-FFF2-40B4-BE49-F238E27FC236}">
                    <a16:creationId xmlns:a16="http://schemas.microsoft.com/office/drawing/2014/main" id="{902572AA-3834-ACF3-E5C9-4D288361AB9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8" name="Oval 7">
                <a:extLst>
                  <a:ext uri="{FF2B5EF4-FFF2-40B4-BE49-F238E27FC236}">
                    <a16:creationId xmlns:a16="http://schemas.microsoft.com/office/drawing/2014/main" id="{C3B1E886-A0C5-F44B-9FA3-D3BC9BEFFD7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grpSp>
        <p:nvGrpSpPr>
          <p:cNvPr id="14" name="Group 13">
            <a:extLst>
              <a:ext uri="{FF2B5EF4-FFF2-40B4-BE49-F238E27FC236}">
                <a16:creationId xmlns:a16="http://schemas.microsoft.com/office/drawing/2014/main" id="{7AB3F56B-3A26-BBD2-9F88-6D8FAEBA4AC7}"/>
              </a:ext>
            </a:extLst>
          </p:cNvPr>
          <p:cNvGrpSpPr/>
          <p:nvPr/>
        </p:nvGrpSpPr>
        <p:grpSpPr>
          <a:xfrm>
            <a:off x="4969373" y="1164001"/>
            <a:ext cx="2533650" cy="2562225"/>
            <a:chOff x="5094898" y="1194818"/>
            <a:chExt cx="2533650" cy="2562225"/>
          </a:xfrm>
        </p:grpSpPr>
        <p:pic>
          <p:nvPicPr>
            <p:cNvPr id="5" name="Picture 4">
              <a:extLst>
                <a:ext uri="{FF2B5EF4-FFF2-40B4-BE49-F238E27FC236}">
                  <a16:creationId xmlns:a16="http://schemas.microsoft.com/office/drawing/2014/main" id="{143D9926-C512-35F7-1333-1092B23DDE75}"/>
                </a:ext>
              </a:extLst>
            </p:cNvPr>
            <p:cNvPicPr>
              <a:picLocks noChangeAspect="1"/>
            </p:cNvPicPr>
            <p:nvPr/>
          </p:nvPicPr>
          <p:blipFill>
            <a:blip r:embed="rId4"/>
            <a:stretch>
              <a:fillRect/>
            </a:stretch>
          </p:blipFill>
          <p:spPr>
            <a:xfrm>
              <a:off x="5094898" y="1194818"/>
              <a:ext cx="2533650" cy="2562225"/>
            </a:xfrm>
            <a:prstGeom prst="rect">
              <a:avLst/>
            </a:prstGeom>
          </p:spPr>
        </p:pic>
        <p:grpSp>
          <p:nvGrpSpPr>
            <p:cNvPr id="9" name="Group 8">
              <a:extLst>
                <a:ext uri="{FF2B5EF4-FFF2-40B4-BE49-F238E27FC236}">
                  <a16:creationId xmlns:a16="http://schemas.microsoft.com/office/drawing/2014/main" id="{4AF44BDE-A270-6781-AA50-F0318C0D92C0}"/>
                </a:ext>
              </a:extLst>
            </p:cNvPr>
            <p:cNvGrpSpPr/>
            <p:nvPr/>
          </p:nvGrpSpPr>
          <p:grpSpPr>
            <a:xfrm>
              <a:off x="5387502" y="2654608"/>
              <a:ext cx="463958" cy="587515"/>
              <a:chOff x="10947211" y="1963464"/>
              <a:chExt cx="463958" cy="587515"/>
            </a:xfrm>
          </p:grpSpPr>
          <p:sp>
            <p:nvSpPr>
              <p:cNvPr id="10" name="Right Arrow 16">
                <a:extLst>
                  <a:ext uri="{FF2B5EF4-FFF2-40B4-BE49-F238E27FC236}">
                    <a16:creationId xmlns:a16="http://schemas.microsoft.com/office/drawing/2014/main" id="{2E031ED0-33B0-C4BB-1C47-2CCB6D3D901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7045BEC4-A48B-4514-B6CF-77A0A8A3578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sp>
        <p:nvSpPr>
          <p:cNvPr id="15" name="Rectangle 14">
            <a:extLst>
              <a:ext uri="{FF2B5EF4-FFF2-40B4-BE49-F238E27FC236}">
                <a16:creationId xmlns:a16="http://schemas.microsoft.com/office/drawing/2014/main" id="{C17466F9-F933-05EF-7418-2AAD5C43C0A9}"/>
              </a:ext>
            </a:extLst>
          </p:cNvPr>
          <p:cNvSpPr/>
          <p:nvPr/>
        </p:nvSpPr>
        <p:spPr>
          <a:xfrm>
            <a:off x="737777" y="4480759"/>
            <a:ext cx="10909100" cy="1600438"/>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Fereastra Patches confirmă aplicarea cu succes a tuturor modificărilor (69/69 patch-uri aplicate). Aici am:injectat codul în .data,modificat permisiunile,redirecționat execuția cu jmp,și am validat funcționarea prin MessageBox.2. După apăsarea Patch file, se generează un executabil nou (indata.exe) care conține deja toate patch-urile. Acesta poate fi rulat direct din Windows, fără debugger, iar comportamentul va fi identic: cod relocat și executat din .data. </a:t>
            </a:r>
          </a:p>
          <a:p>
            <a:pPr marL="342900" indent="-342900">
              <a:buAutoNum type="arabicPeriod"/>
            </a:pPr>
            <a:endParaRPr lang="en-US" sz="1400" b="1">
              <a:solidFill>
                <a:schemeClr val="tx1">
                  <a:lumMod val="50000"/>
                  <a:lumOff val="50000"/>
                </a:schemeClr>
              </a:solidFill>
            </a:endParaRPr>
          </a:p>
          <a:p>
            <a:pPr marL="342900" indent="-342900">
              <a:buAutoNum type="arabicPeriod"/>
            </a:pPr>
            <a:r>
              <a:rPr lang="en-US" sz="1400" b="1">
                <a:solidFill>
                  <a:schemeClr val="tx1">
                    <a:lumMod val="50000"/>
                    <a:lumOff val="50000"/>
                  </a:schemeClr>
                </a:solidFill>
              </a:rPr>
              <a:t>Modificările au fost salvate.Executabilul final (indata.exe) conține toate patch-urile aplicate în sesiunea de analiză și poate fi rulat independent.</a:t>
            </a:r>
            <a:endParaRPr lang="en-US" sz="1200" b="1">
              <a:solidFill>
                <a:schemeClr val="tx1">
                  <a:lumMod val="50000"/>
                  <a:lumOff val="50000"/>
                </a:schemeClr>
              </a:solidFill>
            </a:endParaRPr>
          </a:p>
        </p:txBody>
      </p:sp>
    </p:spTree>
    <p:extLst>
      <p:ext uri="{BB962C8B-B14F-4D97-AF65-F5344CB8AC3E}">
        <p14:creationId xmlns:p14="http://schemas.microsoft.com/office/powerpoint/2010/main" val="2528196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60767F-597C-443E-1040-626F33A58D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A2D796-01CA-0597-0C4D-18BDE28F81D9}"/>
              </a:ext>
            </a:extLst>
          </p:cNvPr>
          <p:cNvSpPr>
            <a:spLocks noGrp="1"/>
          </p:cNvSpPr>
          <p:nvPr>
            <p:ph type="ctrTitle"/>
          </p:nvPr>
        </p:nvSpPr>
        <p:spPr>
          <a:xfrm rot="21420000">
            <a:off x="898962" y="1097974"/>
            <a:ext cx="9755187" cy="2766528"/>
          </a:xfrm>
        </p:spPr>
        <p:txBody>
          <a:bodyPr>
            <a:normAutofit fontScale="90000"/>
          </a:bodyPr>
          <a:lstStyle/>
          <a:p>
            <a:r>
              <a:rPr lang="en-US" u="sng"/>
              <a:t>9.3</a:t>
            </a:r>
            <a:br>
              <a:rPr lang="en-US" dirty="0"/>
            </a:br>
            <a:r>
              <a:rPr lang="en-US" dirty="0" err="1"/>
              <a:t>Modificarea</a:t>
            </a:r>
            <a:r>
              <a:rPr lang="en-US" dirty="0"/>
              <a:t> </a:t>
            </a:r>
            <a:r>
              <a:rPr lang="en-US" dirty="0" err="1"/>
              <a:t>Stringurilor</a:t>
            </a:r>
            <a:r>
              <a:rPr lang="en-US" dirty="0"/>
              <a:t> in </a:t>
            </a:r>
            <a:r>
              <a:rPr lang="en-US" dirty="0" err="1"/>
              <a:t>obiecte</a:t>
            </a:r>
            <a:endParaRPr lang="en-US" dirty="0"/>
          </a:p>
        </p:txBody>
      </p:sp>
      <p:pic>
        <p:nvPicPr>
          <p:cNvPr id="3" name="Picture 2">
            <a:extLst>
              <a:ext uri="{FF2B5EF4-FFF2-40B4-BE49-F238E27FC236}">
                <a16:creationId xmlns:a16="http://schemas.microsoft.com/office/drawing/2014/main" id="{B5F3A2C1-3566-C156-ECA0-87C76CE90D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1171150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3CC58-CA0B-BD96-33AA-E977A002A2A2}"/>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9A1A8432-8783-3B6E-D8FB-6B7705095076}"/>
              </a:ext>
            </a:extLst>
          </p:cNvPr>
          <p:cNvSpPr/>
          <p:nvPr/>
        </p:nvSpPr>
        <p:spPr>
          <a:xfrm>
            <a:off x="457200" y="1956816"/>
            <a:ext cx="1130104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21553C7A-78F3-5FA5-CE35-41695E42B8F0}"/>
              </a:ext>
            </a:extLst>
          </p:cNvPr>
          <p:cNvSpPr>
            <a:spLocks noGrp="1"/>
          </p:cNvSpPr>
          <p:nvPr>
            <p:ph type="title"/>
          </p:nvPr>
        </p:nvSpPr>
        <p:spPr/>
        <p:txBody>
          <a:bodyPr/>
          <a:lstStyle/>
          <a:p>
            <a:r>
              <a:rPr lang="en-US"/>
              <a:t>Context introductiv</a:t>
            </a:r>
          </a:p>
        </p:txBody>
      </p:sp>
      <p:sp>
        <p:nvSpPr>
          <p:cNvPr id="3" name="Content Placeholder 2">
            <a:extLst>
              <a:ext uri="{FF2B5EF4-FFF2-40B4-BE49-F238E27FC236}">
                <a16:creationId xmlns:a16="http://schemas.microsoft.com/office/drawing/2014/main" id="{4F58D05A-B2DD-C7D3-7298-7B2AB8D7EAFE}"/>
              </a:ext>
            </a:extLst>
          </p:cNvPr>
          <p:cNvSpPr>
            <a:spLocks noGrp="1"/>
          </p:cNvSpPr>
          <p:nvPr>
            <p:ph idx="1"/>
          </p:nvPr>
        </p:nvSpPr>
        <p:spPr>
          <a:xfrm>
            <a:off x="650631" y="2391511"/>
            <a:ext cx="10914184" cy="3678303"/>
          </a:xfrm>
        </p:spPr>
        <p:txBody>
          <a:bodyPr/>
          <a:lstStyle/>
          <a:p>
            <a:r>
              <a:rPr lang="en-US"/>
              <a:t>În acest experiment demonstrativ, explorăm cum pot fi localizate și modificate manual stringurile dintr-un executabil. Deși, în mod obișnuit, datele statice precum textele interfeței grafice sunt stocate în secțiunile .data sau .rdata, în unele cazuri acestea pot fi ascunse sau dispersate în alte regiuni ale memoriei.</a:t>
            </a:r>
          </a:p>
          <a:p>
            <a:r>
              <a:rPr lang="en-US"/>
              <a:t>Scopul este să identificăm stringul unui buton din interfață (ex: „Verifică”), să-l localizăm în memorie, să-l modificăm (ex: în „Academia”), iar apoi să aplicăm patch-ul permanent în fișierul executabil.</a:t>
            </a:r>
          </a:p>
        </p:txBody>
      </p:sp>
    </p:spTree>
    <p:extLst>
      <p:ext uri="{BB962C8B-B14F-4D97-AF65-F5344CB8AC3E}">
        <p14:creationId xmlns:p14="http://schemas.microsoft.com/office/powerpoint/2010/main" val="1351851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D461C-8D4B-9CDF-03FA-A7B0677BBF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3BA27C-51C4-7147-54BF-CBFBDF89C9A2}"/>
              </a:ext>
            </a:extLst>
          </p:cNvPr>
          <p:cNvSpPr>
            <a:spLocks noGrp="1"/>
          </p:cNvSpPr>
          <p:nvPr>
            <p:ph type="ctrTitle"/>
          </p:nvPr>
        </p:nvSpPr>
        <p:spPr>
          <a:xfrm rot="21420000">
            <a:off x="875517" y="1062805"/>
            <a:ext cx="9755187" cy="2766528"/>
          </a:xfrm>
        </p:spPr>
        <p:txBody>
          <a:bodyPr>
            <a:normAutofit fontScale="90000"/>
          </a:bodyPr>
          <a:lstStyle/>
          <a:p>
            <a:r>
              <a:rPr lang="en-US" u="sng"/>
              <a:t>9.1</a:t>
            </a:r>
            <a:br>
              <a:rPr lang="en-US"/>
            </a:br>
            <a:r>
              <a:rPr lang="en-US"/>
              <a:t>Dezasamblare și peticire (Call vs JMP)</a:t>
            </a:r>
            <a:endParaRPr lang="en-US" dirty="0"/>
          </a:p>
        </p:txBody>
      </p:sp>
      <p:pic>
        <p:nvPicPr>
          <p:cNvPr id="3" name="Picture 2">
            <a:extLst>
              <a:ext uri="{FF2B5EF4-FFF2-40B4-BE49-F238E27FC236}">
                <a16:creationId xmlns:a16="http://schemas.microsoft.com/office/drawing/2014/main" id="{0F59BE3A-E28A-1BB5-CC8B-0F328A7413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pic>
        <p:nvPicPr>
          <p:cNvPr id="4" name="Picture 3">
            <a:extLst>
              <a:ext uri="{FF2B5EF4-FFF2-40B4-BE49-F238E27FC236}">
                <a16:creationId xmlns:a16="http://schemas.microsoft.com/office/drawing/2014/main" id="{EA4444DA-6330-0043-A926-CEF1D0935ADD}"/>
              </a:ext>
            </a:extLst>
          </p:cNvPr>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21421107">
            <a:off x="3035936" y="1998874"/>
            <a:ext cx="789140" cy="789140"/>
          </a:xfrm>
          <a:prstGeom prst="rect">
            <a:avLst/>
          </a:prstGeom>
        </p:spPr>
      </p:pic>
    </p:spTree>
    <p:extLst>
      <p:ext uri="{BB962C8B-B14F-4D97-AF65-F5344CB8AC3E}">
        <p14:creationId xmlns:p14="http://schemas.microsoft.com/office/powerpoint/2010/main" val="32473947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33D59-FB69-54D8-D1F3-3E2EDC4B7B1D}"/>
            </a:ext>
          </a:extLst>
        </p:cNvPr>
        <p:cNvGrpSpPr/>
        <p:nvPr/>
      </p:nvGrpSpPr>
      <p:grpSpPr>
        <a:xfrm>
          <a:off x="0" y="0"/>
          <a:ext cx="0" cy="0"/>
          <a:chOff x="0" y="0"/>
          <a:chExt cx="0" cy="0"/>
        </a:xfrm>
      </p:grpSpPr>
      <p:sp>
        <p:nvSpPr>
          <p:cNvPr id="10" name="Flowchart: Process 9">
            <a:extLst>
              <a:ext uri="{FF2B5EF4-FFF2-40B4-BE49-F238E27FC236}">
                <a16:creationId xmlns:a16="http://schemas.microsoft.com/office/drawing/2014/main" id="{DFE31ACF-104A-1AE5-8A2F-431EB8A32D5C}"/>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CF248135-317D-285A-97B4-8D95E250D6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5"/>
            <a:ext cx="5708034" cy="5460814"/>
          </a:xfrm>
          <a:prstGeom prst="rect">
            <a:avLst/>
          </a:prstGeom>
        </p:spPr>
      </p:pic>
      <p:pic>
        <p:nvPicPr>
          <p:cNvPr id="19" name="Picture 18">
            <a:extLst>
              <a:ext uri="{FF2B5EF4-FFF2-40B4-BE49-F238E27FC236}">
                <a16:creationId xmlns:a16="http://schemas.microsoft.com/office/drawing/2014/main" id="{5FD4EAF3-38CB-446E-D87C-155DF398B2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1" y="1170185"/>
            <a:ext cx="5707441" cy="5460246"/>
          </a:xfrm>
          <a:prstGeom prst="rect">
            <a:avLst/>
          </a:prstGeom>
        </p:spPr>
      </p:pic>
      <p:grpSp>
        <p:nvGrpSpPr>
          <p:cNvPr id="11" name="Group 10">
            <a:extLst>
              <a:ext uri="{FF2B5EF4-FFF2-40B4-BE49-F238E27FC236}">
                <a16:creationId xmlns:a16="http://schemas.microsoft.com/office/drawing/2014/main" id="{970AA6D9-5D0A-214B-2220-CBF34BC1FE38}"/>
              </a:ext>
            </a:extLst>
          </p:cNvPr>
          <p:cNvGrpSpPr/>
          <p:nvPr/>
        </p:nvGrpSpPr>
        <p:grpSpPr>
          <a:xfrm>
            <a:off x="13721" y="3023459"/>
            <a:ext cx="463958" cy="587515"/>
            <a:chOff x="10947211" y="1963464"/>
            <a:chExt cx="463958" cy="587515"/>
          </a:xfrm>
        </p:grpSpPr>
        <p:sp>
          <p:nvSpPr>
            <p:cNvPr id="12" name="Right Arrow 16">
              <a:extLst>
                <a:ext uri="{FF2B5EF4-FFF2-40B4-BE49-F238E27FC236}">
                  <a16:creationId xmlns:a16="http://schemas.microsoft.com/office/drawing/2014/main" id="{1A61CCF6-9309-50A2-C04A-A87235C03D4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44B94F21-7F7D-204C-528E-B72B880ACB7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4" name="Group 13">
            <a:extLst>
              <a:ext uri="{FF2B5EF4-FFF2-40B4-BE49-F238E27FC236}">
                <a16:creationId xmlns:a16="http://schemas.microsoft.com/office/drawing/2014/main" id="{FE59F722-B357-7EA2-BF24-053504EF6636}"/>
              </a:ext>
            </a:extLst>
          </p:cNvPr>
          <p:cNvGrpSpPr/>
          <p:nvPr/>
        </p:nvGrpSpPr>
        <p:grpSpPr>
          <a:xfrm>
            <a:off x="2215344" y="3167725"/>
            <a:ext cx="463958" cy="587515"/>
            <a:chOff x="10947211" y="1963464"/>
            <a:chExt cx="463958" cy="587515"/>
          </a:xfrm>
        </p:grpSpPr>
        <p:sp>
          <p:nvSpPr>
            <p:cNvPr id="15" name="Right Arrow 16">
              <a:extLst>
                <a:ext uri="{FF2B5EF4-FFF2-40B4-BE49-F238E27FC236}">
                  <a16:creationId xmlns:a16="http://schemas.microsoft.com/office/drawing/2014/main" id="{8786F568-33AD-240C-807D-29D85005BB3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6" name="Oval 15">
              <a:extLst>
                <a:ext uri="{FF2B5EF4-FFF2-40B4-BE49-F238E27FC236}">
                  <a16:creationId xmlns:a16="http://schemas.microsoft.com/office/drawing/2014/main" id="{8862A987-E17F-610F-4CAD-265435683FA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7" name="Group 16">
            <a:extLst>
              <a:ext uri="{FF2B5EF4-FFF2-40B4-BE49-F238E27FC236}">
                <a16:creationId xmlns:a16="http://schemas.microsoft.com/office/drawing/2014/main" id="{892380D3-4A2E-E590-E6D1-BAD3B031DBBA}"/>
              </a:ext>
            </a:extLst>
          </p:cNvPr>
          <p:cNvGrpSpPr/>
          <p:nvPr/>
        </p:nvGrpSpPr>
        <p:grpSpPr>
          <a:xfrm>
            <a:off x="6114212" y="5120028"/>
            <a:ext cx="463958" cy="587515"/>
            <a:chOff x="10947211" y="1963464"/>
            <a:chExt cx="463958" cy="587515"/>
          </a:xfrm>
        </p:grpSpPr>
        <p:sp>
          <p:nvSpPr>
            <p:cNvPr id="20" name="Right Arrow 16">
              <a:extLst>
                <a:ext uri="{FF2B5EF4-FFF2-40B4-BE49-F238E27FC236}">
                  <a16:creationId xmlns:a16="http://schemas.microsoft.com/office/drawing/2014/main" id="{05B53F4D-B5CA-0212-8D6B-0749C247DB3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1" name="Oval 20">
              <a:extLst>
                <a:ext uri="{FF2B5EF4-FFF2-40B4-BE49-F238E27FC236}">
                  <a16:creationId xmlns:a16="http://schemas.microsoft.com/office/drawing/2014/main" id="{8254DF2F-2799-DF61-6D1A-6B18061D7D9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22" name="Group 21">
            <a:extLst>
              <a:ext uri="{FF2B5EF4-FFF2-40B4-BE49-F238E27FC236}">
                <a16:creationId xmlns:a16="http://schemas.microsoft.com/office/drawing/2014/main" id="{4BC18EB2-35FF-08DC-1D65-CC5818546596}"/>
              </a:ext>
            </a:extLst>
          </p:cNvPr>
          <p:cNvGrpSpPr/>
          <p:nvPr/>
        </p:nvGrpSpPr>
        <p:grpSpPr>
          <a:xfrm>
            <a:off x="8665658" y="3772854"/>
            <a:ext cx="463958" cy="587515"/>
            <a:chOff x="10947211" y="1963464"/>
            <a:chExt cx="463958" cy="587515"/>
          </a:xfrm>
        </p:grpSpPr>
        <p:sp>
          <p:nvSpPr>
            <p:cNvPr id="23" name="Right Arrow 16">
              <a:extLst>
                <a:ext uri="{FF2B5EF4-FFF2-40B4-BE49-F238E27FC236}">
                  <a16:creationId xmlns:a16="http://schemas.microsoft.com/office/drawing/2014/main" id="{8D254D8E-617A-719F-0182-58263926C03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4" name="Oval 23">
              <a:extLst>
                <a:ext uri="{FF2B5EF4-FFF2-40B4-BE49-F238E27FC236}">
                  <a16:creationId xmlns:a16="http://schemas.microsoft.com/office/drawing/2014/main" id="{6792A84A-1EE8-E650-37E1-86DEDA0E8D8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sp>
        <p:nvSpPr>
          <p:cNvPr id="3" name="Rectangle 2">
            <a:extLst>
              <a:ext uri="{FF2B5EF4-FFF2-40B4-BE49-F238E27FC236}">
                <a16:creationId xmlns:a16="http://schemas.microsoft.com/office/drawing/2014/main" id="{B871C07C-35F7-B69B-61DF-0F40A704396B}"/>
              </a:ext>
            </a:extLst>
          </p:cNvPr>
          <p:cNvSpPr/>
          <p:nvPr/>
        </p:nvSpPr>
        <p:spPr>
          <a:xfrm>
            <a:off x="262992" y="203132"/>
            <a:ext cx="11653920" cy="954107"/>
          </a:xfrm>
          <a:prstGeom prst="rect">
            <a:avLst/>
          </a:prstGeom>
        </p:spPr>
        <p:txBody>
          <a:bodyPr wrap="square">
            <a:spAutoFit/>
          </a:bodyPr>
          <a:lstStyle/>
          <a:p>
            <a:r>
              <a:rPr lang="en-US" sz="1400" b="1">
                <a:solidFill>
                  <a:schemeClr val="tx1">
                    <a:lumMod val="50000"/>
                    <a:lumOff val="50000"/>
                  </a:schemeClr>
                </a:solidFill>
              </a:rPr>
              <a:t>1. Selectează o zonă de memorie din fereastra „Memory Map”, unde ar putea fi stringuri — nu neapărat în .data sau .rdata.</a:t>
            </a:r>
          </a:p>
          <a:p>
            <a:r>
              <a:rPr lang="en-US" sz="1400" b="1">
                <a:solidFill>
                  <a:schemeClr val="tx1">
                    <a:lumMod val="50000"/>
                    <a:lumOff val="50000"/>
                  </a:schemeClr>
                </a:solidFill>
              </a:rPr>
              <a:t>2. Dă click dreapta și alege „Follow in Dump” pentru a deschide acea zonă în Dump.</a:t>
            </a:r>
          </a:p>
          <a:p>
            <a:r>
              <a:rPr lang="en-US" sz="1400" b="1">
                <a:solidFill>
                  <a:schemeClr val="tx1">
                    <a:lumMod val="50000"/>
                    <a:lumOff val="50000"/>
                  </a:schemeClr>
                </a:solidFill>
              </a:rPr>
              <a:t>3. În Dump se văd efectiv octeții și textul ASCII, unde putem recunoaște stringuri manual.</a:t>
            </a:r>
          </a:p>
          <a:p>
            <a:r>
              <a:rPr lang="en-US" sz="1400" b="1">
                <a:solidFill>
                  <a:schemeClr val="tx1">
                    <a:lumMod val="50000"/>
                    <a:lumOff val="50000"/>
                  </a:schemeClr>
                </a:solidFill>
              </a:rPr>
              <a:t>4. În fereastra CPU, se face click dreapta și se selectează „Find Pattern” pentru a căuta o secvență de octeți în memorie (ex: un string sau o semnătură).</a:t>
            </a:r>
            <a:endParaRPr lang="en-US" sz="1200" b="1">
              <a:solidFill>
                <a:schemeClr val="tx1">
                  <a:lumMod val="50000"/>
                  <a:lumOff val="50000"/>
                </a:schemeClr>
              </a:solidFill>
            </a:endParaRPr>
          </a:p>
        </p:txBody>
      </p:sp>
      <p:pic>
        <p:nvPicPr>
          <p:cNvPr id="5" name="Picture 4">
            <a:extLst>
              <a:ext uri="{FF2B5EF4-FFF2-40B4-BE49-F238E27FC236}">
                <a16:creationId xmlns:a16="http://schemas.microsoft.com/office/drawing/2014/main" id="{D4C23F45-C856-8BBF-B694-864938E4DC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505" y="3531750"/>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074942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5ADAD-7B2D-BE45-C90E-9CBBF65CDE0C}"/>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62BF3200-EC21-732D-EC02-2E3929D886D2}"/>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9D5C5919-729D-D60E-B4F2-A8C63D7D94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2118" y="351692"/>
            <a:ext cx="6494442" cy="6213162"/>
          </a:xfrm>
          <a:prstGeom prst="rect">
            <a:avLst/>
          </a:prstGeom>
        </p:spPr>
      </p:pic>
      <p:grpSp>
        <p:nvGrpSpPr>
          <p:cNvPr id="20" name="Group 19">
            <a:extLst>
              <a:ext uri="{FF2B5EF4-FFF2-40B4-BE49-F238E27FC236}">
                <a16:creationId xmlns:a16="http://schemas.microsoft.com/office/drawing/2014/main" id="{232C765E-5819-21EA-8D11-42D4278DA651}"/>
              </a:ext>
            </a:extLst>
          </p:cNvPr>
          <p:cNvGrpSpPr/>
          <p:nvPr/>
        </p:nvGrpSpPr>
        <p:grpSpPr>
          <a:xfrm>
            <a:off x="225994" y="2709049"/>
            <a:ext cx="4713006" cy="3516094"/>
            <a:chOff x="302911" y="1472264"/>
            <a:chExt cx="4713006" cy="3516094"/>
          </a:xfrm>
        </p:grpSpPr>
        <p:pic>
          <p:nvPicPr>
            <p:cNvPr id="3" name="Picture 2">
              <a:extLst>
                <a:ext uri="{FF2B5EF4-FFF2-40B4-BE49-F238E27FC236}">
                  <a16:creationId xmlns:a16="http://schemas.microsoft.com/office/drawing/2014/main" id="{AF31E55E-479A-4A4F-F985-374A11305C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990" y="1472264"/>
              <a:ext cx="4312927" cy="3516094"/>
            </a:xfrm>
            <a:prstGeom prst="rect">
              <a:avLst/>
            </a:prstGeom>
          </p:spPr>
        </p:pic>
        <p:grpSp>
          <p:nvGrpSpPr>
            <p:cNvPr id="10" name="Group 9">
              <a:extLst>
                <a:ext uri="{FF2B5EF4-FFF2-40B4-BE49-F238E27FC236}">
                  <a16:creationId xmlns:a16="http://schemas.microsoft.com/office/drawing/2014/main" id="{8388559D-1FAC-E6F7-607A-594D90B9717E}"/>
                </a:ext>
              </a:extLst>
            </p:cNvPr>
            <p:cNvGrpSpPr/>
            <p:nvPr/>
          </p:nvGrpSpPr>
          <p:grpSpPr>
            <a:xfrm>
              <a:off x="302911" y="2060461"/>
              <a:ext cx="463958" cy="587515"/>
              <a:chOff x="10947211" y="1963464"/>
              <a:chExt cx="463958" cy="587515"/>
            </a:xfrm>
          </p:grpSpPr>
          <p:sp>
            <p:nvSpPr>
              <p:cNvPr id="11" name="Right Arrow 16">
                <a:extLst>
                  <a:ext uri="{FF2B5EF4-FFF2-40B4-BE49-F238E27FC236}">
                    <a16:creationId xmlns:a16="http://schemas.microsoft.com/office/drawing/2014/main" id="{B808204D-CEEF-EF57-3C2A-09F62AD5645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361D3B09-54BA-4663-21AB-5CD15FC55E9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grpSp>
        <p:nvGrpSpPr>
          <p:cNvPr id="13" name="Group 12">
            <a:extLst>
              <a:ext uri="{FF2B5EF4-FFF2-40B4-BE49-F238E27FC236}">
                <a16:creationId xmlns:a16="http://schemas.microsoft.com/office/drawing/2014/main" id="{97990F6E-C2F5-85B3-DB00-9591B664A2F6}"/>
              </a:ext>
            </a:extLst>
          </p:cNvPr>
          <p:cNvGrpSpPr/>
          <p:nvPr/>
        </p:nvGrpSpPr>
        <p:grpSpPr>
          <a:xfrm>
            <a:off x="5155332" y="1240270"/>
            <a:ext cx="463958" cy="587515"/>
            <a:chOff x="10947211" y="1963464"/>
            <a:chExt cx="463958" cy="587515"/>
          </a:xfrm>
        </p:grpSpPr>
        <p:sp>
          <p:nvSpPr>
            <p:cNvPr id="14" name="Right Arrow 16">
              <a:extLst>
                <a:ext uri="{FF2B5EF4-FFF2-40B4-BE49-F238E27FC236}">
                  <a16:creationId xmlns:a16="http://schemas.microsoft.com/office/drawing/2014/main" id="{ADDD4066-67FA-C1F6-15EC-F5A146A0912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5" name="Oval 14">
              <a:extLst>
                <a:ext uri="{FF2B5EF4-FFF2-40B4-BE49-F238E27FC236}">
                  <a16:creationId xmlns:a16="http://schemas.microsoft.com/office/drawing/2014/main" id="{470BA668-B3EC-34DC-C238-F9BB5345698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16" name="Group 15">
            <a:extLst>
              <a:ext uri="{FF2B5EF4-FFF2-40B4-BE49-F238E27FC236}">
                <a16:creationId xmlns:a16="http://schemas.microsoft.com/office/drawing/2014/main" id="{F2A4A50F-96DC-29FD-2834-95B1F4092D2B}"/>
              </a:ext>
            </a:extLst>
          </p:cNvPr>
          <p:cNvGrpSpPr/>
          <p:nvPr/>
        </p:nvGrpSpPr>
        <p:grpSpPr>
          <a:xfrm>
            <a:off x="6964189" y="1449008"/>
            <a:ext cx="463958" cy="587515"/>
            <a:chOff x="10947211" y="1963464"/>
            <a:chExt cx="463958" cy="587515"/>
          </a:xfrm>
        </p:grpSpPr>
        <p:sp>
          <p:nvSpPr>
            <p:cNvPr id="17" name="Right Arrow 16">
              <a:extLst>
                <a:ext uri="{FF2B5EF4-FFF2-40B4-BE49-F238E27FC236}">
                  <a16:creationId xmlns:a16="http://schemas.microsoft.com/office/drawing/2014/main" id="{D5509353-A841-4A63-FAFE-1E56C442757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8" name="Oval 17">
              <a:extLst>
                <a:ext uri="{FF2B5EF4-FFF2-40B4-BE49-F238E27FC236}">
                  <a16:creationId xmlns:a16="http://schemas.microsoft.com/office/drawing/2014/main" id="{34E73732-3DE3-748C-7B2B-34EF506B698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nvGrpSpPr>
          <p:cNvPr id="4" name="Group 3">
            <a:extLst>
              <a:ext uri="{FF2B5EF4-FFF2-40B4-BE49-F238E27FC236}">
                <a16:creationId xmlns:a16="http://schemas.microsoft.com/office/drawing/2014/main" id="{8909B31F-9E61-B97F-D7FE-304B13CEAD65}"/>
              </a:ext>
            </a:extLst>
          </p:cNvPr>
          <p:cNvGrpSpPr/>
          <p:nvPr/>
        </p:nvGrpSpPr>
        <p:grpSpPr>
          <a:xfrm>
            <a:off x="5232672" y="4279070"/>
            <a:ext cx="6733334" cy="1301115"/>
            <a:chOff x="494172" y="807114"/>
            <a:chExt cx="6492575" cy="1666542"/>
          </a:xfrm>
          <a:solidFill>
            <a:srgbClr val="366658"/>
          </a:solidFill>
        </p:grpSpPr>
        <p:sp>
          <p:nvSpPr>
            <p:cNvPr id="6" name="Rectangle: Rounded Corners 5">
              <a:extLst>
                <a:ext uri="{FF2B5EF4-FFF2-40B4-BE49-F238E27FC236}">
                  <a16:creationId xmlns:a16="http://schemas.microsoft.com/office/drawing/2014/main" id="{D16806EC-44EF-14C7-48AD-4374A315C4C7}"/>
                </a:ext>
              </a:extLst>
            </p:cNvPr>
            <p:cNvSpPr/>
            <p:nvPr/>
          </p:nvSpPr>
          <p:spPr>
            <a:xfrm>
              <a:off x="494172" y="807114"/>
              <a:ext cx="6492573" cy="1666542"/>
            </a:xfrm>
            <a:prstGeom prst="roundRect">
              <a:avLst>
                <a:gd name="adj" fmla="val 5586"/>
              </a:avLst>
            </a:prstGeom>
            <a:grp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E272FF9-27C6-6D0E-18BE-3EB82B03296E}"/>
                </a:ext>
              </a:extLst>
            </p:cNvPr>
            <p:cNvSpPr/>
            <p:nvPr/>
          </p:nvSpPr>
          <p:spPr>
            <a:xfrm>
              <a:off x="559457" y="850158"/>
              <a:ext cx="6427290" cy="1169551"/>
            </a:xfrm>
            <a:prstGeom prst="rect">
              <a:avLst/>
            </a:prstGeom>
            <a:grpFill/>
          </p:spPr>
          <p:txBody>
            <a:bodyPr wrap="square">
              <a:spAutoFit/>
            </a:bodyPr>
            <a:lstStyle/>
            <a:p>
              <a:r>
                <a:rPr lang="en-US" sz="1400" b="1">
                  <a:solidFill>
                    <a:schemeClr val="bg1"/>
                  </a:solidFill>
                </a:rPr>
                <a:t>Stringurile nu sunt mereu vizibile în secțiunile clasice precum .data sau .rdata. Ele pot fi generate sau încărcate dinamic, iar uneori sunt direct plasate în alte regiuni de memorie, inclusiv în stiva firului (stack) sau regiuni private mapate dinamic.Prin căutare de pattern în memoria brută, putem identifica aceste secvențe chiar dacă nu au fost încă referite explicit de vreun registru.</a:t>
              </a:r>
            </a:p>
          </p:txBody>
        </p:sp>
      </p:grpSp>
      <p:sp>
        <p:nvSpPr>
          <p:cNvPr id="19" name="Rectangle 18">
            <a:extLst>
              <a:ext uri="{FF2B5EF4-FFF2-40B4-BE49-F238E27FC236}">
                <a16:creationId xmlns:a16="http://schemas.microsoft.com/office/drawing/2014/main" id="{6634A1A1-DD76-26B9-6EF4-61763E234CEE}"/>
              </a:ext>
            </a:extLst>
          </p:cNvPr>
          <p:cNvSpPr/>
          <p:nvPr/>
        </p:nvSpPr>
        <p:spPr>
          <a:xfrm>
            <a:off x="598718" y="632857"/>
            <a:ext cx="4551751" cy="1815882"/>
          </a:xfrm>
          <a:prstGeom prst="rect">
            <a:avLst/>
          </a:prstGeom>
        </p:spPr>
        <p:txBody>
          <a:bodyPr wrap="square">
            <a:spAutoFit/>
          </a:bodyPr>
          <a:lstStyle/>
          <a:p>
            <a:r>
              <a:rPr lang="en-US" sz="1400" b="1">
                <a:solidFill>
                  <a:schemeClr val="tx1">
                    <a:lumMod val="50000"/>
                    <a:lumOff val="50000"/>
                  </a:schemeClr>
                </a:solidFill>
              </a:rPr>
              <a:t>5. Se introduce textul „Verifică” în căsuța de căutare, în format UNICODE — căutăm stringul butonului.</a:t>
            </a:r>
          </a:p>
          <a:p>
            <a:endParaRPr lang="en-US" sz="1400" b="1">
              <a:solidFill>
                <a:schemeClr val="tx1">
                  <a:lumMod val="50000"/>
                  <a:lumOff val="50000"/>
                </a:schemeClr>
              </a:solidFill>
            </a:endParaRPr>
          </a:p>
          <a:p>
            <a:r>
              <a:rPr lang="en-US" sz="1400" b="1">
                <a:solidFill>
                  <a:schemeClr val="tx1">
                    <a:lumMod val="50000"/>
                    <a:lumOff val="50000"/>
                  </a:schemeClr>
                </a:solidFill>
              </a:rPr>
              <a:t>6. Rezultatul căutării arată adresa unde este localizat stringul „Verifică” în memorie.</a:t>
            </a:r>
          </a:p>
          <a:p>
            <a:endParaRPr lang="en-US" sz="1400" b="1">
              <a:solidFill>
                <a:schemeClr val="tx1">
                  <a:lumMod val="50000"/>
                  <a:lumOff val="50000"/>
                </a:schemeClr>
              </a:solidFill>
            </a:endParaRPr>
          </a:p>
          <a:p>
            <a:r>
              <a:rPr lang="en-US" sz="1400" b="1">
                <a:solidFill>
                  <a:schemeClr val="tx1">
                    <a:lumMod val="50000"/>
                    <a:lumOff val="50000"/>
                  </a:schemeClr>
                </a:solidFill>
              </a:rPr>
              <a:t>7. Click dreapta pe adresă → „Follow in Dump” pentru a vedea zona completă din memorie unde e stocat textul.</a:t>
            </a:r>
            <a:endParaRPr lang="en-US" sz="1200" b="1">
              <a:solidFill>
                <a:schemeClr val="tx1">
                  <a:lumMod val="50000"/>
                  <a:lumOff val="50000"/>
                </a:schemeClr>
              </a:solidFill>
            </a:endParaRPr>
          </a:p>
        </p:txBody>
      </p:sp>
      <p:pic>
        <p:nvPicPr>
          <p:cNvPr id="9" name="Picture 8">
            <a:extLst>
              <a:ext uri="{FF2B5EF4-FFF2-40B4-BE49-F238E27FC236}">
                <a16:creationId xmlns:a16="http://schemas.microsoft.com/office/drawing/2014/main" id="{DAD143DC-ED38-701E-E6EC-8389D6DA7E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7217" y="251130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1" name="Picture 20">
            <a:extLst>
              <a:ext uri="{FF2B5EF4-FFF2-40B4-BE49-F238E27FC236}">
                <a16:creationId xmlns:a16="http://schemas.microsoft.com/office/drawing/2014/main" id="{7B62D4E6-2621-C7DB-3AEF-44C90393BF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9000" y="1972771"/>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1572932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E1053-72D6-39D3-11F4-36445E710F99}"/>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633E3A38-1322-6434-8F93-F6C7B299B38D}"/>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6" name="Picture 5">
            <a:extLst>
              <a:ext uri="{FF2B5EF4-FFF2-40B4-BE49-F238E27FC236}">
                <a16:creationId xmlns:a16="http://schemas.microsoft.com/office/drawing/2014/main" id="{2954B194-EB50-8C0B-7651-DC2C7C36A6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5"/>
            <a:ext cx="5707440" cy="5460246"/>
          </a:xfrm>
          <a:prstGeom prst="rect">
            <a:avLst/>
          </a:prstGeom>
        </p:spPr>
      </p:pic>
      <p:pic>
        <p:nvPicPr>
          <p:cNvPr id="8" name="Picture 7">
            <a:extLst>
              <a:ext uri="{FF2B5EF4-FFF2-40B4-BE49-F238E27FC236}">
                <a16:creationId xmlns:a16="http://schemas.microsoft.com/office/drawing/2014/main" id="{082B7DF8-62FE-18CF-9F29-624B1E6F24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1" y="1170185"/>
            <a:ext cx="5707440" cy="5460246"/>
          </a:xfrm>
          <a:prstGeom prst="rect">
            <a:avLst/>
          </a:prstGeom>
        </p:spPr>
      </p:pic>
      <p:grpSp>
        <p:nvGrpSpPr>
          <p:cNvPr id="4" name="Group 3">
            <a:extLst>
              <a:ext uri="{FF2B5EF4-FFF2-40B4-BE49-F238E27FC236}">
                <a16:creationId xmlns:a16="http://schemas.microsoft.com/office/drawing/2014/main" id="{CDCF48AE-B8AA-1AB4-563D-3ED804501566}"/>
              </a:ext>
            </a:extLst>
          </p:cNvPr>
          <p:cNvGrpSpPr/>
          <p:nvPr/>
        </p:nvGrpSpPr>
        <p:grpSpPr>
          <a:xfrm>
            <a:off x="243119" y="5132270"/>
            <a:ext cx="463958" cy="587515"/>
            <a:chOff x="10947211" y="1963464"/>
            <a:chExt cx="463958" cy="587515"/>
          </a:xfrm>
        </p:grpSpPr>
        <p:sp>
          <p:nvSpPr>
            <p:cNvPr id="10" name="Right Arrow 16">
              <a:extLst>
                <a:ext uri="{FF2B5EF4-FFF2-40B4-BE49-F238E27FC236}">
                  <a16:creationId xmlns:a16="http://schemas.microsoft.com/office/drawing/2014/main" id="{E8F06204-4E74-7FE3-583D-3E524D2762C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AA543936-EC16-341B-F45C-1EBD44200D3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2" name="Group 11">
            <a:extLst>
              <a:ext uri="{FF2B5EF4-FFF2-40B4-BE49-F238E27FC236}">
                <a16:creationId xmlns:a16="http://schemas.microsoft.com/office/drawing/2014/main" id="{FAF0CE43-5457-AD8D-0B05-353506F4C78F}"/>
              </a:ext>
            </a:extLst>
          </p:cNvPr>
          <p:cNvGrpSpPr/>
          <p:nvPr/>
        </p:nvGrpSpPr>
        <p:grpSpPr>
          <a:xfrm>
            <a:off x="8036286" y="5108332"/>
            <a:ext cx="463958" cy="587515"/>
            <a:chOff x="10947211" y="1963464"/>
            <a:chExt cx="463958" cy="587515"/>
          </a:xfrm>
        </p:grpSpPr>
        <p:sp>
          <p:nvSpPr>
            <p:cNvPr id="13" name="Right Arrow 16">
              <a:extLst>
                <a:ext uri="{FF2B5EF4-FFF2-40B4-BE49-F238E27FC236}">
                  <a16:creationId xmlns:a16="http://schemas.microsoft.com/office/drawing/2014/main" id="{31DA02C4-AD67-5C8D-C13E-D57971AE642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747DAA40-975D-DB3B-B674-28D292F5AF1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5" name="Group 14">
            <a:extLst>
              <a:ext uri="{FF2B5EF4-FFF2-40B4-BE49-F238E27FC236}">
                <a16:creationId xmlns:a16="http://schemas.microsoft.com/office/drawing/2014/main" id="{4C30D0AF-A08C-3F7D-D3E2-4A6D2DF0917D}"/>
              </a:ext>
            </a:extLst>
          </p:cNvPr>
          <p:cNvGrpSpPr/>
          <p:nvPr/>
        </p:nvGrpSpPr>
        <p:grpSpPr>
          <a:xfrm>
            <a:off x="8891104" y="2841485"/>
            <a:ext cx="463958" cy="587515"/>
            <a:chOff x="10947211" y="1963464"/>
            <a:chExt cx="463958" cy="587515"/>
          </a:xfrm>
        </p:grpSpPr>
        <p:sp>
          <p:nvSpPr>
            <p:cNvPr id="16" name="Right Arrow 16">
              <a:extLst>
                <a:ext uri="{FF2B5EF4-FFF2-40B4-BE49-F238E27FC236}">
                  <a16:creationId xmlns:a16="http://schemas.microsoft.com/office/drawing/2014/main" id="{2BD9BDED-010E-7F7F-E7C0-70F74E7A8B8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EE92D1E2-D802-28FD-D326-782CEAB05C2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18" name="Group 17">
            <a:extLst>
              <a:ext uri="{FF2B5EF4-FFF2-40B4-BE49-F238E27FC236}">
                <a16:creationId xmlns:a16="http://schemas.microsoft.com/office/drawing/2014/main" id="{16228C65-9838-457B-C075-A48CF23CC507}"/>
              </a:ext>
            </a:extLst>
          </p:cNvPr>
          <p:cNvGrpSpPr/>
          <p:nvPr/>
        </p:nvGrpSpPr>
        <p:grpSpPr>
          <a:xfrm>
            <a:off x="9879812" y="2817547"/>
            <a:ext cx="463958" cy="587515"/>
            <a:chOff x="10947211" y="1963464"/>
            <a:chExt cx="463958" cy="587515"/>
          </a:xfrm>
        </p:grpSpPr>
        <p:sp>
          <p:nvSpPr>
            <p:cNvPr id="19" name="Right Arrow 16">
              <a:extLst>
                <a:ext uri="{FF2B5EF4-FFF2-40B4-BE49-F238E27FC236}">
                  <a16:creationId xmlns:a16="http://schemas.microsoft.com/office/drawing/2014/main" id="{337E6F55-056C-3A7D-30B4-DF010AD62D9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23DED484-C5E3-7D0E-7B75-7D4AF720939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sp>
        <p:nvSpPr>
          <p:cNvPr id="3" name="Rectangle 2">
            <a:extLst>
              <a:ext uri="{FF2B5EF4-FFF2-40B4-BE49-F238E27FC236}">
                <a16:creationId xmlns:a16="http://schemas.microsoft.com/office/drawing/2014/main" id="{58DE118C-268D-21C4-6877-222A70D54BB0}"/>
              </a:ext>
            </a:extLst>
          </p:cNvPr>
          <p:cNvSpPr/>
          <p:nvPr/>
        </p:nvSpPr>
        <p:spPr>
          <a:xfrm>
            <a:off x="262992" y="203132"/>
            <a:ext cx="11653920" cy="954107"/>
          </a:xfrm>
          <a:prstGeom prst="rect">
            <a:avLst/>
          </a:prstGeom>
        </p:spPr>
        <p:txBody>
          <a:bodyPr wrap="square">
            <a:spAutoFit/>
          </a:bodyPr>
          <a:lstStyle/>
          <a:p>
            <a:r>
              <a:rPr lang="en-US" sz="1400" b="1">
                <a:solidFill>
                  <a:schemeClr val="tx1">
                    <a:lumMod val="50000"/>
                    <a:lumOff val="50000"/>
                  </a:schemeClr>
                </a:solidFill>
              </a:rPr>
              <a:t>1. Am găsit stringul „Verifică” și îl vedem în zona Dump, sub formă de UNICODE.</a:t>
            </a:r>
          </a:p>
          <a:p>
            <a:r>
              <a:rPr lang="en-US" sz="1400" b="1">
                <a:solidFill>
                  <a:schemeClr val="tx1">
                    <a:lumMod val="50000"/>
                    <a:lumOff val="50000"/>
                  </a:schemeClr>
                </a:solidFill>
              </a:rPr>
              <a:t>2. Confirmăm că stringul este mapat într-o zonă scrisă (de ex. RW-), deci poate fi modificat.</a:t>
            </a:r>
          </a:p>
          <a:p>
            <a:r>
              <a:rPr lang="en-US" sz="1400" b="1">
                <a:solidFill>
                  <a:schemeClr val="tx1">
                    <a:lumMod val="50000"/>
                    <a:lumOff val="50000"/>
                  </a:schemeClr>
                </a:solidFill>
              </a:rPr>
              <a:t>3. Click dreapta pe instrucțiunea care referă acest string → Binary.</a:t>
            </a:r>
          </a:p>
          <a:p>
            <a:r>
              <a:rPr lang="en-US" sz="1400" b="1">
                <a:solidFill>
                  <a:schemeClr val="tx1">
                    <a:lumMod val="50000"/>
                    <a:lumOff val="50000"/>
                  </a:schemeClr>
                </a:solidFill>
              </a:rPr>
              <a:t>4. Apoi alegem „Edit” pentru a modifica stringul (conținutul lui).</a:t>
            </a:r>
            <a:endParaRPr lang="en-US" sz="1200" b="1">
              <a:solidFill>
                <a:schemeClr val="tx1">
                  <a:lumMod val="50000"/>
                  <a:lumOff val="50000"/>
                </a:schemeClr>
              </a:solidFill>
            </a:endParaRPr>
          </a:p>
        </p:txBody>
      </p:sp>
      <p:sp>
        <p:nvSpPr>
          <p:cNvPr id="7" name="Arrow: Left-Right 6">
            <a:extLst>
              <a:ext uri="{FF2B5EF4-FFF2-40B4-BE49-F238E27FC236}">
                <a16:creationId xmlns:a16="http://schemas.microsoft.com/office/drawing/2014/main" id="{D2B0B71E-456C-9E32-8B45-8623C0BA6C39}"/>
              </a:ext>
            </a:extLst>
          </p:cNvPr>
          <p:cNvSpPr/>
          <p:nvPr/>
        </p:nvSpPr>
        <p:spPr>
          <a:xfrm rot="1655923">
            <a:off x="2807626" y="5399245"/>
            <a:ext cx="1530796" cy="291926"/>
          </a:xfrm>
          <a:prstGeom prst="leftRightArrow">
            <a:avLst>
              <a:gd name="adj1" fmla="val 62219"/>
              <a:gd name="adj2" fmla="val 84998"/>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1" name="Arrow: Left-Right 20">
            <a:extLst>
              <a:ext uri="{FF2B5EF4-FFF2-40B4-BE49-F238E27FC236}">
                <a16:creationId xmlns:a16="http://schemas.microsoft.com/office/drawing/2014/main" id="{C2849AEF-4DF0-2B16-B986-CE088A6511AF}"/>
              </a:ext>
            </a:extLst>
          </p:cNvPr>
          <p:cNvSpPr/>
          <p:nvPr/>
        </p:nvSpPr>
        <p:spPr>
          <a:xfrm rot="21063410">
            <a:off x="2809178" y="5372059"/>
            <a:ext cx="1275275" cy="291926"/>
          </a:xfrm>
          <a:prstGeom prst="leftRightArrow">
            <a:avLst>
              <a:gd name="adj1" fmla="val 62219"/>
              <a:gd name="adj2" fmla="val 84998"/>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9F81D4D-3FEE-1C99-3FC1-EA140F8DD0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93191" y="3108142"/>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2" name="Picture 21">
            <a:extLst>
              <a:ext uri="{FF2B5EF4-FFF2-40B4-BE49-F238E27FC236}">
                <a16:creationId xmlns:a16="http://schemas.microsoft.com/office/drawing/2014/main" id="{85A0586F-6BCE-8918-F028-9A41EB8A8D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217" y="3108142"/>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4943039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7041C1-A40A-158E-3AB1-1DB3BA582D4F}"/>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0DBA4C28-D9DB-6808-F5BA-9DAAB43D977D}"/>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3" name="Picture 2">
            <a:extLst>
              <a:ext uri="{FF2B5EF4-FFF2-40B4-BE49-F238E27FC236}">
                <a16:creationId xmlns:a16="http://schemas.microsoft.com/office/drawing/2014/main" id="{0471F011-FB5A-27BF-D77F-1FD377FD99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3312" y="2234911"/>
            <a:ext cx="4337038" cy="3535751"/>
          </a:xfrm>
          <a:prstGeom prst="rect">
            <a:avLst/>
          </a:prstGeom>
        </p:spPr>
      </p:pic>
      <p:pic>
        <p:nvPicPr>
          <p:cNvPr id="5" name="Picture 4">
            <a:extLst>
              <a:ext uri="{FF2B5EF4-FFF2-40B4-BE49-F238E27FC236}">
                <a16:creationId xmlns:a16="http://schemas.microsoft.com/office/drawing/2014/main" id="{7A245C86-955C-0B72-6702-7EEAA435B1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2921" y="2234910"/>
            <a:ext cx="4337038" cy="3535751"/>
          </a:xfrm>
          <a:prstGeom prst="rect">
            <a:avLst/>
          </a:prstGeom>
        </p:spPr>
      </p:pic>
      <p:grpSp>
        <p:nvGrpSpPr>
          <p:cNvPr id="4" name="Group 3">
            <a:extLst>
              <a:ext uri="{FF2B5EF4-FFF2-40B4-BE49-F238E27FC236}">
                <a16:creationId xmlns:a16="http://schemas.microsoft.com/office/drawing/2014/main" id="{F2217129-EDA2-1885-A165-E2E44A61E11C}"/>
              </a:ext>
            </a:extLst>
          </p:cNvPr>
          <p:cNvGrpSpPr/>
          <p:nvPr/>
        </p:nvGrpSpPr>
        <p:grpSpPr>
          <a:xfrm>
            <a:off x="990231" y="2776633"/>
            <a:ext cx="463958" cy="587515"/>
            <a:chOff x="10947211" y="1963464"/>
            <a:chExt cx="463958" cy="587515"/>
          </a:xfrm>
        </p:grpSpPr>
        <p:sp>
          <p:nvSpPr>
            <p:cNvPr id="6" name="Right Arrow 16">
              <a:extLst>
                <a:ext uri="{FF2B5EF4-FFF2-40B4-BE49-F238E27FC236}">
                  <a16:creationId xmlns:a16="http://schemas.microsoft.com/office/drawing/2014/main" id="{5973E2EB-77F9-2CB2-4C48-6F4A54C0FF7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7" name="Oval 6">
              <a:extLst>
                <a:ext uri="{FF2B5EF4-FFF2-40B4-BE49-F238E27FC236}">
                  <a16:creationId xmlns:a16="http://schemas.microsoft.com/office/drawing/2014/main" id="{1A7EB254-2212-8C45-268F-B419AAF612C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8" name="Group 7">
            <a:extLst>
              <a:ext uri="{FF2B5EF4-FFF2-40B4-BE49-F238E27FC236}">
                <a16:creationId xmlns:a16="http://schemas.microsoft.com/office/drawing/2014/main" id="{F673A6F0-A56B-3B2E-0FE2-BC96DBA8815D}"/>
              </a:ext>
            </a:extLst>
          </p:cNvPr>
          <p:cNvGrpSpPr/>
          <p:nvPr/>
        </p:nvGrpSpPr>
        <p:grpSpPr>
          <a:xfrm>
            <a:off x="6012776" y="2789421"/>
            <a:ext cx="463958" cy="587515"/>
            <a:chOff x="10947211" y="1963464"/>
            <a:chExt cx="463958" cy="587515"/>
          </a:xfrm>
        </p:grpSpPr>
        <p:sp>
          <p:nvSpPr>
            <p:cNvPr id="9" name="Right Arrow 16">
              <a:extLst>
                <a:ext uri="{FF2B5EF4-FFF2-40B4-BE49-F238E27FC236}">
                  <a16:creationId xmlns:a16="http://schemas.microsoft.com/office/drawing/2014/main" id="{BAFC2CDE-3E0D-818D-CB79-03765C14BDC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0" name="Oval 9">
              <a:extLst>
                <a:ext uri="{FF2B5EF4-FFF2-40B4-BE49-F238E27FC236}">
                  <a16:creationId xmlns:a16="http://schemas.microsoft.com/office/drawing/2014/main" id="{D368CD8E-BB93-1203-5A9C-9F2F2ECCA2B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11" name="Group 10">
            <a:extLst>
              <a:ext uri="{FF2B5EF4-FFF2-40B4-BE49-F238E27FC236}">
                <a16:creationId xmlns:a16="http://schemas.microsoft.com/office/drawing/2014/main" id="{D345E660-9BFF-14BB-7DA5-D70C5F99B7B5}"/>
              </a:ext>
            </a:extLst>
          </p:cNvPr>
          <p:cNvGrpSpPr/>
          <p:nvPr/>
        </p:nvGrpSpPr>
        <p:grpSpPr>
          <a:xfrm>
            <a:off x="9430950" y="5575456"/>
            <a:ext cx="463958" cy="587515"/>
            <a:chOff x="10947211" y="1963464"/>
            <a:chExt cx="463958" cy="587515"/>
          </a:xfrm>
        </p:grpSpPr>
        <p:sp>
          <p:nvSpPr>
            <p:cNvPr id="12" name="Right Arrow 16">
              <a:extLst>
                <a:ext uri="{FF2B5EF4-FFF2-40B4-BE49-F238E27FC236}">
                  <a16:creationId xmlns:a16="http://schemas.microsoft.com/office/drawing/2014/main" id="{3048806A-FAAF-13E5-D497-6F8DEDC733D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74C790F3-4EDA-0B04-0E9E-37C71549E0C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sp>
        <p:nvSpPr>
          <p:cNvPr id="14" name="Rectangle 13">
            <a:extLst>
              <a:ext uri="{FF2B5EF4-FFF2-40B4-BE49-F238E27FC236}">
                <a16:creationId xmlns:a16="http://schemas.microsoft.com/office/drawing/2014/main" id="{317E01CC-A3F0-4BBB-968A-69730A5E814F}"/>
              </a:ext>
            </a:extLst>
          </p:cNvPr>
          <p:cNvSpPr/>
          <p:nvPr/>
        </p:nvSpPr>
        <p:spPr>
          <a:xfrm>
            <a:off x="1296790" y="1068703"/>
            <a:ext cx="10042906" cy="738664"/>
          </a:xfrm>
          <a:prstGeom prst="rect">
            <a:avLst/>
          </a:prstGeom>
        </p:spPr>
        <p:txBody>
          <a:bodyPr wrap="square">
            <a:spAutoFit/>
          </a:bodyPr>
          <a:lstStyle/>
          <a:p>
            <a:r>
              <a:rPr lang="en-US" sz="1400" b="1">
                <a:solidFill>
                  <a:schemeClr val="tx1">
                    <a:lumMod val="50000"/>
                    <a:lumOff val="50000"/>
                  </a:schemeClr>
                </a:solidFill>
              </a:rPr>
              <a:t>1. Selectăm stringul original „Verific” (format UNICODE), pe care vrem să-l înlocuim.</a:t>
            </a:r>
          </a:p>
          <a:p>
            <a:r>
              <a:rPr lang="en-US" sz="1400" b="1">
                <a:solidFill>
                  <a:schemeClr val="tx1">
                    <a:lumMod val="50000"/>
                    <a:lumOff val="50000"/>
                  </a:schemeClr>
                </a:solidFill>
              </a:rPr>
              <a:t>2. Introducem noul text în câmpul ASCII — aici „Academi”. </a:t>
            </a:r>
          </a:p>
          <a:p>
            <a:r>
              <a:rPr lang="en-US" sz="1400" b="1">
                <a:solidFill>
                  <a:schemeClr val="tx1">
                    <a:lumMod val="50000"/>
                    <a:lumOff val="50000"/>
                  </a:schemeClr>
                </a:solidFill>
              </a:rPr>
              <a:t>4. E important să nu depășim spațiul alocat în memorie.Apăsăm OK pentru a salva modificarea și a actualiza memoria procesului.</a:t>
            </a:r>
            <a:endParaRPr lang="en-US" sz="1200" b="1">
              <a:solidFill>
                <a:schemeClr val="tx1">
                  <a:lumMod val="50000"/>
                  <a:lumOff val="50000"/>
                </a:schemeClr>
              </a:solidFill>
            </a:endParaRPr>
          </a:p>
        </p:txBody>
      </p:sp>
      <p:pic>
        <p:nvPicPr>
          <p:cNvPr id="16" name="Picture 15">
            <a:extLst>
              <a:ext uri="{FF2B5EF4-FFF2-40B4-BE49-F238E27FC236}">
                <a16:creationId xmlns:a16="http://schemas.microsoft.com/office/drawing/2014/main" id="{E3EB6341-2CB0-29BB-BB1B-048AAF3502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7561" y="3036855"/>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18" name="Picture 17">
            <a:extLst>
              <a:ext uri="{FF2B5EF4-FFF2-40B4-BE49-F238E27FC236}">
                <a16:creationId xmlns:a16="http://schemas.microsoft.com/office/drawing/2014/main" id="{DBDF3626-60C6-007C-54C1-9C6FD182AE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55516" y="306722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2625673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CFEFDE-ABB5-D45E-72EC-9CA32BCD47ED}"/>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91D45BFB-B4A5-2A79-2877-E1A3AA0474F2}"/>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5" name="Picture 4">
            <a:extLst>
              <a:ext uri="{FF2B5EF4-FFF2-40B4-BE49-F238E27FC236}">
                <a16:creationId xmlns:a16="http://schemas.microsoft.com/office/drawing/2014/main" id="{23FF9880-6826-88F8-1934-51524160D2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3024" y="354389"/>
            <a:ext cx="3162742" cy="2977786"/>
          </a:xfrm>
          <a:prstGeom prst="rect">
            <a:avLst/>
          </a:prstGeom>
        </p:spPr>
      </p:pic>
      <p:pic>
        <p:nvPicPr>
          <p:cNvPr id="9" name="Picture 8">
            <a:extLst>
              <a:ext uri="{FF2B5EF4-FFF2-40B4-BE49-F238E27FC236}">
                <a16:creationId xmlns:a16="http://schemas.microsoft.com/office/drawing/2014/main" id="{8A1BB954-91DE-0443-39E7-ECFAAEBCE134}"/>
              </a:ext>
            </a:extLst>
          </p:cNvPr>
          <p:cNvPicPr>
            <a:picLocks noChangeAspect="1"/>
          </p:cNvPicPr>
          <p:nvPr/>
        </p:nvPicPr>
        <p:blipFill>
          <a:blip r:embed="rId3"/>
          <a:stretch>
            <a:fillRect/>
          </a:stretch>
        </p:blipFill>
        <p:spPr>
          <a:xfrm>
            <a:off x="7181333" y="4731107"/>
            <a:ext cx="2640474" cy="1657405"/>
          </a:xfrm>
          <a:prstGeom prst="rect">
            <a:avLst/>
          </a:prstGeom>
        </p:spPr>
      </p:pic>
      <p:pic>
        <p:nvPicPr>
          <p:cNvPr id="6" name="Picture 5">
            <a:extLst>
              <a:ext uri="{FF2B5EF4-FFF2-40B4-BE49-F238E27FC236}">
                <a16:creationId xmlns:a16="http://schemas.microsoft.com/office/drawing/2014/main" id="{DCC5BB8C-88EB-B6E0-523A-6A07ADD1F2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059" y="354389"/>
            <a:ext cx="6494442" cy="6213162"/>
          </a:xfrm>
          <a:prstGeom prst="rect">
            <a:avLst/>
          </a:prstGeom>
        </p:spPr>
      </p:pic>
      <p:pic>
        <p:nvPicPr>
          <p:cNvPr id="4" name="Picture 3">
            <a:extLst>
              <a:ext uri="{FF2B5EF4-FFF2-40B4-BE49-F238E27FC236}">
                <a16:creationId xmlns:a16="http://schemas.microsoft.com/office/drawing/2014/main" id="{43E1B515-1361-DDE4-9D88-358C1F55A5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7343" y="3621742"/>
            <a:ext cx="2640474" cy="1622460"/>
          </a:xfrm>
          <a:prstGeom prst="rect">
            <a:avLst/>
          </a:prstGeom>
        </p:spPr>
      </p:pic>
      <p:grpSp>
        <p:nvGrpSpPr>
          <p:cNvPr id="10" name="Group 9">
            <a:extLst>
              <a:ext uri="{FF2B5EF4-FFF2-40B4-BE49-F238E27FC236}">
                <a16:creationId xmlns:a16="http://schemas.microsoft.com/office/drawing/2014/main" id="{302BFF44-CDFA-8202-C0CF-A3CE0DA22E33}"/>
              </a:ext>
            </a:extLst>
          </p:cNvPr>
          <p:cNvGrpSpPr/>
          <p:nvPr/>
        </p:nvGrpSpPr>
        <p:grpSpPr>
          <a:xfrm>
            <a:off x="2477514" y="5065832"/>
            <a:ext cx="463958" cy="587515"/>
            <a:chOff x="10947211" y="1963464"/>
            <a:chExt cx="463958" cy="587515"/>
          </a:xfrm>
        </p:grpSpPr>
        <p:sp>
          <p:nvSpPr>
            <p:cNvPr id="11" name="Right Arrow 16">
              <a:extLst>
                <a:ext uri="{FF2B5EF4-FFF2-40B4-BE49-F238E27FC236}">
                  <a16:creationId xmlns:a16="http://schemas.microsoft.com/office/drawing/2014/main" id="{7E37B33D-310E-5709-DAEF-66447123405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C706879B-4343-9EC7-BCE7-F7497F7E4D0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8</a:t>
              </a:r>
            </a:p>
          </p:txBody>
        </p:sp>
      </p:grpSp>
      <p:grpSp>
        <p:nvGrpSpPr>
          <p:cNvPr id="13" name="Group 12">
            <a:extLst>
              <a:ext uri="{FF2B5EF4-FFF2-40B4-BE49-F238E27FC236}">
                <a16:creationId xmlns:a16="http://schemas.microsoft.com/office/drawing/2014/main" id="{5D38A910-8D93-ED8F-3B9C-8DBDC322760E}"/>
              </a:ext>
            </a:extLst>
          </p:cNvPr>
          <p:cNvGrpSpPr/>
          <p:nvPr/>
        </p:nvGrpSpPr>
        <p:grpSpPr>
          <a:xfrm>
            <a:off x="9754348" y="3135242"/>
            <a:ext cx="463958" cy="587515"/>
            <a:chOff x="10947211" y="1963464"/>
            <a:chExt cx="463958" cy="587515"/>
          </a:xfrm>
        </p:grpSpPr>
        <p:sp>
          <p:nvSpPr>
            <p:cNvPr id="14" name="Right Arrow 16">
              <a:extLst>
                <a:ext uri="{FF2B5EF4-FFF2-40B4-BE49-F238E27FC236}">
                  <a16:creationId xmlns:a16="http://schemas.microsoft.com/office/drawing/2014/main" id="{234CB6AF-B001-99A5-B681-C2C2E15CB3D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5" name="Oval 14">
              <a:extLst>
                <a:ext uri="{FF2B5EF4-FFF2-40B4-BE49-F238E27FC236}">
                  <a16:creationId xmlns:a16="http://schemas.microsoft.com/office/drawing/2014/main" id="{CC7B2D4E-5B87-EDA3-7319-EDC8C641005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9</a:t>
              </a:r>
            </a:p>
          </p:txBody>
        </p:sp>
      </p:grpSp>
      <p:grpSp>
        <p:nvGrpSpPr>
          <p:cNvPr id="16" name="Group 15">
            <a:extLst>
              <a:ext uri="{FF2B5EF4-FFF2-40B4-BE49-F238E27FC236}">
                <a16:creationId xmlns:a16="http://schemas.microsoft.com/office/drawing/2014/main" id="{6E660882-CDB7-2768-8362-6BAA8548A0A8}"/>
              </a:ext>
            </a:extLst>
          </p:cNvPr>
          <p:cNvGrpSpPr/>
          <p:nvPr/>
        </p:nvGrpSpPr>
        <p:grpSpPr>
          <a:xfrm>
            <a:off x="9453822" y="4726928"/>
            <a:ext cx="463958" cy="587515"/>
            <a:chOff x="10947211" y="1963464"/>
            <a:chExt cx="463958" cy="587515"/>
          </a:xfrm>
        </p:grpSpPr>
        <p:sp>
          <p:nvSpPr>
            <p:cNvPr id="17" name="Right Arrow 16">
              <a:extLst>
                <a:ext uri="{FF2B5EF4-FFF2-40B4-BE49-F238E27FC236}">
                  <a16:creationId xmlns:a16="http://schemas.microsoft.com/office/drawing/2014/main" id="{9340E52C-E1E6-7626-6D26-3608A08E8C4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8" name="Oval 17">
              <a:extLst>
                <a:ext uri="{FF2B5EF4-FFF2-40B4-BE49-F238E27FC236}">
                  <a16:creationId xmlns:a16="http://schemas.microsoft.com/office/drawing/2014/main" id="{C5A5859F-4F4F-454E-A2E5-D8FBC33B44C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a</a:t>
              </a:r>
            </a:p>
          </p:txBody>
        </p:sp>
      </p:grpSp>
      <p:grpSp>
        <p:nvGrpSpPr>
          <p:cNvPr id="19" name="Group 18">
            <a:extLst>
              <a:ext uri="{FF2B5EF4-FFF2-40B4-BE49-F238E27FC236}">
                <a16:creationId xmlns:a16="http://schemas.microsoft.com/office/drawing/2014/main" id="{EDD94CB3-AA63-C8FC-EAA3-4E77346453F0}"/>
              </a:ext>
            </a:extLst>
          </p:cNvPr>
          <p:cNvGrpSpPr/>
          <p:nvPr/>
        </p:nvGrpSpPr>
        <p:grpSpPr>
          <a:xfrm>
            <a:off x="7551045" y="5889873"/>
            <a:ext cx="463958" cy="587515"/>
            <a:chOff x="10947211" y="1963464"/>
            <a:chExt cx="463958" cy="587515"/>
          </a:xfrm>
        </p:grpSpPr>
        <p:sp>
          <p:nvSpPr>
            <p:cNvPr id="20" name="Right Arrow 16">
              <a:extLst>
                <a:ext uri="{FF2B5EF4-FFF2-40B4-BE49-F238E27FC236}">
                  <a16:creationId xmlns:a16="http://schemas.microsoft.com/office/drawing/2014/main" id="{B49BD127-7C40-2921-FDA8-510FAD39088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1" name="Oval 20">
              <a:extLst>
                <a:ext uri="{FF2B5EF4-FFF2-40B4-BE49-F238E27FC236}">
                  <a16:creationId xmlns:a16="http://schemas.microsoft.com/office/drawing/2014/main" id="{1EA8F183-38FA-1239-FC18-384184AF226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b</a:t>
              </a:r>
            </a:p>
          </p:txBody>
        </p:sp>
      </p:grpSp>
      <p:grpSp>
        <p:nvGrpSpPr>
          <p:cNvPr id="2" name="Group 1">
            <a:extLst>
              <a:ext uri="{FF2B5EF4-FFF2-40B4-BE49-F238E27FC236}">
                <a16:creationId xmlns:a16="http://schemas.microsoft.com/office/drawing/2014/main" id="{B451F669-F246-0280-AC25-2C98D8EE6AC1}"/>
              </a:ext>
            </a:extLst>
          </p:cNvPr>
          <p:cNvGrpSpPr/>
          <p:nvPr/>
        </p:nvGrpSpPr>
        <p:grpSpPr>
          <a:xfrm>
            <a:off x="297233" y="3500379"/>
            <a:ext cx="8514258" cy="1027609"/>
            <a:chOff x="494172" y="807114"/>
            <a:chExt cx="6492575" cy="1666542"/>
          </a:xfrm>
        </p:grpSpPr>
        <p:sp>
          <p:nvSpPr>
            <p:cNvPr id="3" name="Rectangle: Rounded Corners 2">
              <a:extLst>
                <a:ext uri="{FF2B5EF4-FFF2-40B4-BE49-F238E27FC236}">
                  <a16:creationId xmlns:a16="http://schemas.microsoft.com/office/drawing/2014/main" id="{39767E9D-4822-9C4C-1424-030CEA72CEB6}"/>
                </a:ext>
              </a:extLst>
            </p:cNvPr>
            <p:cNvSpPr/>
            <p:nvPr/>
          </p:nvSpPr>
          <p:spPr>
            <a:xfrm>
              <a:off x="494172" y="807114"/>
              <a:ext cx="6492573" cy="1666542"/>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6774689-8A53-3230-62FE-8464F177D64D}"/>
                </a:ext>
              </a:extLst>
            </p:cNvPr>
            <p:cNvSpPr/>
            <p:nvPr/>
          </p:nvSpPr>
          <p:spPr>
            <a:xfrm>
              <a:off x="559457" y="850158"/>
              <a:ext cx="6427290" cy="1498027"/>
            </a:xfrm>
            <a:prstGeom prst="rect">
              <a:avLst/>
            </a:prstGeom>
          </p:spPr>
          <p:txBody>
            <a:bodyPr wrap="square">
              <a:spAutoFit/>
            </a:bodyPr>
            <a:lstStyle/>
            <a:p>
              <a:r>
                <a:rPr lang="en-US" sz="1400" b="1">
                  <a:solidFill>
                    <a:schemeClr val="bg1"/>
                  </a:solidFill>
                </a:rPr>
                <a:t>8. Confirmăm în Dump că stringul ASCII a fost schimbat corect — „Academia” apare în zona de memorie.</a:t>
              </a:r>
            </a:p>
            <a:p>
              <a:r>
                <a:rPr lang="en-US" sz="1400" b="1">
                  <a:solidFill>
                    <a:schemeClr val="bg1"/>
                  </a:solidFill>
                </a:rPr>
                <a:t>9. Aplicăm patch-ul final asupra fișierului executabil cu butonul Patch File.</a:t>
              </a:r>
            </a:p>
            <a:p>
              <a:pPr marL="342900" indent="-342900">
                <a:buAutoNum type="alphaLcPeriod"/>
              </a:pPr>
              <a:r>
                <a:rPr lang="en-US" sz="1400" b="1">
                  <a:solidFill>
                    <a:schemeClr val="bg1"/>
                  </a:solidFill>
                </a:rPr>
                <a:t>Interfața modificată afișează noul text pe buton: „Academia”.</a:t>
              </a:r>
            </a:p>
            <a:p>
              <a:pPr marL="342900" indent="-342900">
                <a:buAutoNum type="alphaLcPeriod"/>
              </a:pPr>
              <a:r>
                <a:rPr lang="en-US" sz="1400" b="1">
                  <a:solidFill>
                    <a:schemeClr val="bg1"/>
                  </a:solidFill>
                </a:rPr>
                <a:t>Comparație: versiunea veche conținea textul original „Verifica”.</a:t>
              </a:r>
            </a:p>
          </p:txBody>
        </p:sp>
      </p:grpSp>
      <p:pic>
        <p:nvPicPr>
          <p:cNvPr id="23" name="Picture 22">
            <a:extLst>
              <a:ext uri="{FF2B5EF4-FFF2-40B4-BE49-F238E27FC236}">
                <a16:creationId xmlns:a16="http://schemas.microsoft.com/office/drawing/2014/main" id="{6E09087B-1774-664D-9D79-9CE23E39ED7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50789" y="4731107"/>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5506137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2C032-030C-E130-3F77-FFB75681FF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92A84C-8B41-C9EB-F4B2-0F9BE8609A32}"/>
              </a:ext>
            </a:extLst>
          </p:cNvPr>
          <p:cNvSpPr>
            <a:spLocks noGrp="1"/>
          </p:cNvSpPr>
          <p:nvPr>
            <p:ph type="ctrTitle"/>
          </p:nvPr>
        </p:nvSpPr>
        <p:spPr>
          <a:xfrm rot="21420000">
            <a:off x="928271" y="1080389"/>
            <a:ext cx="9755187" cy="2766528"/>
          </a:xfrm>
        </p:spPr>
        <p:txBody>
          <a:bodyPr>
            <a:normAutofit fontScale="90000"/>
          </a:bodyPr>
          <a:lstStyle/>
          <a:p>
            <a:r>
              <a:rPr lang="en-US" u="sng"/>
              <a:t>9.4</a:t>
            </a:r>
            <a:br>
              <a:rPr lang="en-US" dirty="0"/>
            </a:br>
            <a:r>
              <a:rPr lang="en-US" dirty="0" err="1"/>
              <a:t>Modificarea</a:t>
            </a:r>
            <a:r>
              <a:rPr lang="en-US" dirty="0"/>
              <a:t> </a:t>
            </a:r>
            <a:r>
              <a:rPr lang="en-US" dirty="0" err="1"/>
              <a:t>Stringurilor</a:t>
            </a:r>
            <a:r>
              <a:rPr lang="en-US" dirty="0"/>
              <a:t> in </a:t>
            </a:r>
            <a:r>
              <a:rPr lang="en-US" dirty="0" err="1"/>
              <a:t>mesaje</a:t>
            </a:r>
            <a:endParaRPr lang="en-US" dirty="0"/>
          </a:p>
        </p:txBody>
      </p:sp>
      <p:pic>
        <p:nvPicPr>
          <p:cNvPr id="3" name="Picture 2">
            <a:extLst>
              <a:ext uri="{FF2B5EF4-FFF2-40B4-BE49-F238E27FC236}">
                <a16:creationId xmlns:a16="http://schemas.microsoft.com/office/drawing/2014/main" id="{BD4E59C4-EE8E-5339-9BF0-08E89C8559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4602691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665F1-FC3C-1A31-DB5A-AA141B3D82D3}"/>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7CFDFF39-25DC-D1CE-21A6-F88E648E2C8B}"/>
              </a:ext>
            </a:extLst>
          </p:cNvPr>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FC01FAF-F2C1-55A1-FB22-F2A6FD6323AF}"/>
              </a:ext>
            </a:extLst>
          </p:cNvPr>
          <p:cNvSpPr>
            <a:spLocks noGrp="1"/>
          </p:cNvSpPr>
          <p:nvPr>
            <p:ph type="title"/>
          </p:nvPr>
        </p:nvSpPr>
        <p:spPr>
          <a:xfrm>
            <a:off x="3018692" y="702156"/>
            <a:ext cx="8592116" cy="1013800"/>
          </a:xfrm>
        </p:spPr>
        <p:txBody>
          <a:bodyPr/>
          <a:lstStyle/>
          <a:p>
            <a:r>
              <a:rPr lang="en-US"/>
              <a:t>Versiunea (I)</a:t>
            </a:r>
            <a:br>
              <a:rPr lang="en-US"/>
            </a:br>
            <a:r>
              <a:rPr lang="en-US"/>
              <a:t>continuam exemplul anterior …</a:t>
            </a:r>
            <a:endParaRPr lang="en-US" sz="2000"/>
          </a:p>
        </p:txBody>
      </p:sp>
      <p:pic>
        <p:nvPicPr>
          <p:cNvPr id="4" name="Picture 3">
            <a:extLst>
              <a:ext uri="{FF2B5EF4-FFF2-40B4-BE49-F238E27FC236}">
                <a16:creationId xmlns:a16="http://schemas.microsoft.com/office/drawing/2014/main" id="{7E82DC0C-E0AE-2CB2-372F-D2A70C5A713C}"/>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7544" b="98772" l="2663" r="89941">
                        <a14:foregroundMark x1="51183" y1="7719" x2="51183" y2="7719"/>
                        <a14:foregroundMark x1="47436" y1="65965" x2="54635" y2="69123"/>
                        <a14:foregroundMark x1="54635" y1="69123" x2="61045" y2="65263"/>
                        <a14:foregroundMark x1="61045" y1="65263" x2="62914" y2="61415"/>
                        <a14:foregroundMark x1="22387" y1="31579" x2="15187" y2="74386"/>
                        <a14:foregroundMark x1="10355" y1="84912" x2="7495" y2="97193"/>
                        <a14:foregroundMark x1="68146" y1="86140" x2="68146" y2="86140"/>
                        <a14:foregroundMark x1="66765" y1="88246" x2="66765" y2="88246"/>
                        <a14:foregroundMark x1="63215" y1="87895" x2="67751" y2="90351"/>
                        <a14:foregroundMark x1="81657" y1="86140" x2="83037" y2="91228"/>
                        <a14:foregroundMark x1="83037" y1="85439" x2="84221" y2="97544"/>
                        <a14:foregroundMark x1="84221" y1="97544" x2="84122" y2="97544"/>
                        <a14:foregroundMark x1="38560" y1="86842" x2="46252" y2="88772"/>
                        <a14:foregroundMark x1="46252" y1="88772" x2="57396" y2="87193"/>
                        <a14:foregroundMark x1="8383" y1="81579" x2="2663" y2="95789"/>
                        <a14:foregroundMark x1="15582" y1="81053" x2="13807" y2="98772"/>
                        <a14:foregroundMark x1="24951" y1="78596" x2="16371" y2="98772"/>
                        <a14:foregroundMark x1="20217" y1="81053" x2="24260" y2="82807"/>
                        <a14:foregroundMark x1="25444" y1="71053" x2="24852" y2="71579"/>
                        <a14:foregroundMark x1="23077" y1="73860" x2="21105" y2="76667"/>
                        <a14:foregroundMark x1="23669" y1="71404" x2="21795" y2="73684"/>
                        <a14:foregroundMark x1="62919" y1="21930" x2="63116" y2="28421"/>
                        <a14:foregroundMark x1="42209" y1="18070" x2="41420" y2="25614"/>
                        <a14:foregroundMark x1="42012" y1="18421" x2="41716" y2="19649"/>
                        <a14:foregroundMark x1="64497" y1="29649" x2="64694" y2="30877"/>
                        <a14:foregroundMark x1="42110" y1="44737" x2="42505" y2="45965"/>
                        <a14:foregroundMark x1="40631" y1="33684" x2="41913" y2="44386"/>
                        <a14:backgroundMark x1="23669" y1="49649" x2="23669" y2="49649"/>
                        <a14:backgroundMark x1="23570" y1="50702" x2="23570" y2="50702"/>
                        <a14:backgroundMark x1="30769" y1="57895" x2="41617" y2="54912"/>
                        <a14:backgroundMark x1="42801" y1="49825" x2="30769" y2="50000"/>
                        <a14:backgroundMark x1="30769" y1="50000" x2="25247" y2="65263"/>
                        <a14:backgroundMark x1="22608" y1="69572" x2="25444" y2="64737"/>
                        <a14:backgroundMark x1="20710" y1="72807" x2="21000" y2="72313"/>
                        <a14:backgroundMark x1="77022" y1="31404" x2="77022" y2="37719"/>
                        <a14:backgroundMark x1="78698" y1="24211" x2="73767" y2="34035"/>
                        <a14:backgroundMark x1="73767" y1="34035" x2="78895" y2="30526"/>
                        <a14:backgroundMark x1="74655" y1="46667" x2="73767" y2="54561"/>
                        <a14:backgroundMark x1="20611" y1="72105" x2="22189" y2="69474"/>
                        <a14:backgroundMark x1="41223" y1="48772" x2="41617" y2="45965"/>
                        <a14:backgroundMark x1="41264" y1="44629" x2="41321" y2="45088"/>
                        <a14:backgroundMark x1="67742" y1="43011" x2="83468" y2="61290"/>
                        <a14:backgroundMark x1="63710" y1="56272" x2="65121" y2="56272"/>
                      </a14:backgroundRemoval>
                    </a14:imgEffect>
                  </a14:imgLayer>
                </a14:imgProps>
              </a:ext>
              <a:ext uri="{28A0092B-C50C-407E-A947-70E740481C1C}">
                <a14:useLocalDpi xmlns:a14="http://schemas.microsoft.com/office/drawing/2010/main" val="0"/>
              </a:ext>
            </a:extLst>
          </a:blip>
          <a:stretch>
            <a:fillRect/>
          </a:stretch>
        </p:blipFill>
        <p:spPr>
          <a:xfrm>
            <a:off x="491836" y="424473"/>
            <a:ext cx="2456517" cy="1380883"/>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276976E2-E774-D1DF-35DF-9B2C4788E51E}"/>
              </a:ext>
            </a:extLst>
          </p:cNvPr>
          <p:cNvSpPr txBox="1"/>
          <p:nvPr/>
        </p:nvSpPr>
        <p:spPr>
          <a:xfrm>
            <a:off x="1054735" y="2571376"/>
            <a:ext cx="6097064" cy="369332"/>
          </a:xfrm>
          <a:prstGeom prst="rect">
            <a:avLst/>
          </a:prstGeom>
          <a:noFill/>
        </p:spPr>
        <p:txBody>
          <a:bodyPr wrap="square">
            <a:spAutoFit/>
          </a:bodyPr>
          <a:lstStyle/>
          <a:p>
            <a:r>
              <a:rPr lang="en-US">
                <a:solidFill>
                  <a:prstClr val="black">
                    <a:lumMod val="65000"/>
                    <a:lumOff val="35000"/>
                  </a:prstClr>
                </a:solidFill>
                <a:latin typeface="Consolas" panose="020B0609020204030204" pitchFamily="49" charset="0"/>
              </a:rPr>
              <a:t>Metoda exploratorului !</a:t>
            </a:r>
          </a:p>
        </p:txBody>
      </p:sp>
      <p:sp>
        <p:nvSpPr>
          <p:cNvPr id="5" name="Rectangle 4">
            <a:extLst>
              <a:ext uri="{FF2B5EF4-FFF2-40B4-BE49-F238E27FC236}">
                <a16:creationId xmlns:a16="http://schemas.microsoft.com/office/drawing/2014/main" id="{5A264647-B19A-EC0F-24B1-BF0F51FC9087}"/>
              </a:ext>
            </a:extLst>
          </p:cNvPr>
          <p:cNvSpPr/>
          <p:nvPr/>
        </p:nvSpPr>
        <p:spPr>
          <a:xfrm>
            <a:off x="1054735" y="3429000"/>
            <a:ext cx="10042906" cy="1384995"/>
          </a:xfrm>
          <a:prstGeom prst="rect">
            <a:avLst/>
          </a:prstGeom>
        </p:spPr>
        <p:txBody>
          <a:bodyPr wrap="square">
            <a:spAutoFit/>
          </a:bodyPr>
          <a:lstStyle/>
          <a:p>
            <a:r>
              <a:rPr lang="it-IT" sz="1400" b="1">
                <a:solidFill>
                  <a:schemeClr val="tx1">
                    <a:lumMod val="50000"/>
                    <a:lumOff val="50000"/>
                  </a:schemeClr>
                </a:solidFill>
              </a:rPr>
              <a:t>În situațiile în care structura internă a unui program este necunoscută, iar indiciile sunt puține, intervine Metoda exploratorului. Această abordare nu urmează pași prestabiliți, ci presupune o navigare activă și atentă prin memorie, disassembler și dump, căutând vizual orice secvență recognoscibilă: un text, o semnătură, un fragment de cod. Scopul nu este identificarea imediată a țintei, ci declanșarea unui „declic” mental — acel moment în care o bucată de informație aparent banală face legătura cu o logică ascunsă.  Această metodă dezvoltă instinctul analitic și oferă libertatea de a explora, exact ca un cercetător care descoperă sensuri noi într-un peisaj necunoscut.</a:t>
            </a:r>
            <a:endParaRPr lang="en-US" sz="1200" b="1">
              <a:solidFill>
                <a:srgbClr val="FF0000"/>
              </a:solidFill>
            </a:endParaRPr>
          </a:p>
        </p:txBody>
      </p:sp>
    </p:spTree>
    <p:extLst>
      <p:ext uri="{BB962C8B-B14F-4D97-AF65-F5344CB8AC3E}">
        <p14:creationId xmlns:p14="http://schemas.microsoft.com/office/powerpoint/2010/main" val="892385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DD8D6A-A0A8-16DD-59B2-C3CC633A6A74}"/>
            </a:ext>
          </a:extLst>
        </p:cNvPr>
        <p:cNvGrpSpPr/>
        <p:nvPr/>
      </p:nvGrpSpPr>
      <p:grpSpPr>
        <a:xfrm>
          <a:off x="0" y="0"/>
          <a:ext cx="0" cy="0"/>
          <a:chOff x="0" y="0"/>
          <a:chExt cx="0" cy="0"/>
        </a:xfrm>
      </p:grpSpPr>
      <p:sp>
        <p:nvSpPr>
          <p:cNvPr id="10" name="Flowchart: Process 9">
            <a:extLst>
              <a:ext uri="{FF2B5EF4-FFF2-40B4-BE49-F238E27FC236}">
                <a16:creationId xmlns:a16="http://schemas.microsoft.com/office/drawing/2014/main" id="{1F785261-D77D-C8B7-FED1-FC833532A497}"/>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973ADA5E-9DC4-66A1-B856-9444783AB3EB}"/>
              </a:ext>
            </a:extLst>
          </p:cNvPr>
          <p:cNvPicPr>
            <a:picLocks noChangeAspect="1"/>
          </p:cNvPicPr>
          <p:nvPr/>
        </p:nvPicPr>
        <p:blipFill>
          <a:blip r:embed="rId2"/>
          <a:stretch>
            <a:fillRect/>
          </a:stretch>
        </p:blipFill>
        <p:spPr>
          <a:xfrm>
            <a:off x="419855" y="1816750"/>
            <a:ext cx="5631387" cy="4699146"/>
          </a:xfrm>
          <a:prstGeom prst="rect">
            <a:avLst/>
          </a:prstGeom>
        </p:spPr>
      </p:pic>
      <p:pic>
        <p:nvPicPr>
          <p:cNvPr id="6" name="Picture 5">
            <a:extLst>
              <a:ext uri="{FF2B5EF4-FFF2-40B4-BE49-F238E27FC236}">
                <a16:creationId xmlns:a16="http://schemas.microsoft.com/office/drawing/2014/main" id="{B6186CC6-2CC1-94DE-4744-D693945198D6}"/>
              </a:ext>
            </a:extLst>
          </p:cNvPr>
          <p:cNvPicPr>
            <a:picLocks noChangeAspect="1"/>
          </p:cNvPicPr>
          <p:nvPr/>
        </p:nvPicPr>
        <p:blipFill>
          <a:blip r:embed="rId3"/>
          <a:stretch>
            <a:fillRect/>
          </a:stretch>
        </p:blipFill>
        <p:spPr>
          <a:xfrm>
            <a:off x="6216761" y="1816750"/>
            <a:ext cx="5631387" cy="4699146"/>
          </a:xfrm>
          <a:prstGeom prst="rect">
            <a:avLst/>
          </a:prstGeom>
        </p:spPr>
      </p:pic>
      <p:grpSp>
        <p:nvGrpSpPr>
          <p:cNvPr id="8" name="Group 7">
            <a:extLst>
              <a:ext uri="{FF2B5EF4-FFF2-40B4-BE49-F238E27FC236}">
                <a16:creationId xmlns:a16="http://schemas.microsoft.com/office/drawing/2014/main" id="{7C91EEC5-7B15-7029-1F58-6469CE46D69F}"/>
              </a:ext>
            </a:extLst>
          </p:cNvPr>
          <p:cNvGrpSpPr/>
          <p:nvPr/>
        </p:nvGrpSpPr>
        <p:grpSpPr>
          <a:xfrm>
            <a:off x="1373554" y="3607700"/>
            <a:ext cx="463958" cy="587515"/>
            <a:chOff x="10947211" y="1963464"/>
            <a:chExt cx="463958" cy="587515"/>
          </a:xfrm>
        </p:grpSpPr>
        <p:sp>
          <p:nvSpPr>
            <p:cNvPr id="18" name="Right Arrow 16">
              <a:extLst>
                <a:ext uri="{FF2B5EF4-FFF2-40B4-BE49-F238E27FC236}">
                  <a16:creationId xmlns:a16="http://schemas.microsoft.com/office/drawing/2014/main" id="{E701F852-8048-CD93-32B3-625AD1085E9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5" name="Oval 24">
              <a:extLst>
                <a:ext uri="{FF2B5EF4-FFF2-40B4-BE49-F238E27FC236}">
                  <a16:creationId xmlns:a16="http://schemas.microsoft.com/office/drawing/2014/main" id="{6DA1E89C-AE0A-077C-09F3-258249C9041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4" name="Group 13">
            <a:extLst>
              <a:ext uri="{FF2B5EF4-FFF2-40B4-BE49-F238E27FC236}">
                <a16:creationId xmlns:a16="http://schemas.microsoft.com/office/drawing/2014/main" id="{24BA0349-3F05-9C0B-6592-531C48EE0F3E}"/>
              </a:ext>
            </a:extLst>
          </p:cNvPr>
          <p:cNvGrpSpPr/>
          <p:nvPr/>
        </p:nvGrpSpPr>
        <p:grpSpPr>
          <a:xfrm>
            <a:off x="2423169" y="3807754"/>
            <a:ext cx="463958" cy="587515"/>
            <a:chOff x="10947211" y="1963464"/>
            <a:chExt cx="463958" cy="587515"/>
          </a:xfrm>
        </p:grpSpPr>
        <p:sp>
          <p:nvSpPr>
            <p:cNvPr id="15" name="Right Arrow 16">
              <a:extLst>
                <a:ext uri="{FF2B5EF4-FFF2-40B4-BE49-F238E27FC236}">
                  <a16:creationId xmlns:a16="http://schemas.microsoft.com/office/drawing/2014/main" id="{03C22193-4BC3-1380-1156-770D55C73AA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D6281D14-0C4A-3770-8D87-AC5F92EF685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7" name="Group 16">
            <a:extLst>
              <a:ext uri="{FF2B5EF4-FFF2-40B4-BE49-F238E27FC236}">
                <a16:creationId xmlns:a16="http://schemas.microsoft.com/office/drawing/2014/main" id="{187432E9-4817-309F-FB55-357D0EF8A33A}"/>
              </a:ext>
            </a:extLst>
          </p:cNvPr>
          <p:cNvGrpSpPr/>
          <p:nvPr/>
        </p:nvGrpSpPr>
        <p:grpSpPr>
          <a:xfrm>
            <a:off x="7964961" y="5243752"/>
            <a:ext cx="463958" cy="587515"/>
            <a:chOff x="10947211" y="1963464"/>
            <a:chExt cx="463958" cy="587515"/>
          </a:xfrm>
        </p:grpSpPr>
        <p:sp>
          <p:nvSpPr>
            <p:cNvPr id="20" name="Right Arrow 16">
              <a:extLst>
                <a:ext uri="{FF2B5EF4-FFF2-40B4-BE49-F238E27FC236}">
                  <a16:creationId xmlns:a16="http://schemas.microsoft.com/office/drawing/2014/main" id="{58D1F820-3C92-6E83-C0B8-158E2947210E}"/>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10596AE7-6DAF-A8AA-3D15-BE1F3B9949A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pic>
        <p:nvPicPr>
          <p:cNvPr id="27" name="Picture 26">
            <a:extLst>
              <a:ext uri="{FF2B5EF4-FFF2-40B4-BE49-F238E27FC236}">
                <a16:creationId xmlns:a16="http://schemas.microsoft.com/office/drawing/2014/main" id="{39BB490D-4C12-2767-272D-8D3D8360B93D}"/>
              </a:ext>
            </a:extLst>
          </p:cNvPr>
          <p:cNvPicPr>
            <a:picLocks noChangeAspect="1"/>
          </p:cNvPicPr>
          <p:nvPr/>
        </p:nvPicPr>
        <p:blipFill>
          <a:blip r:embed="rId4"/>
          <a:stretch>
            <a:fillRect/>
          </a:stretch>
        </p:blipFill>
        <p:spPr>
          <a:xfrm>
            <a:off x="9545498" y="292488"/>
            <a:ext cx="2302650" cy="1414882"/>
          </a:xfrm>
          <a:prstGeom prst="rect">
            <a:avLst/>
          </a:prstGeom>
        </p:spPr>
      </p:pic>
      <p:sp>
        <p:nvSpPr>
          <p:cNvPr id="2" name="Rectangle 1">
            <a:extLst>
              <a:ext uri="{FF2B5EF4-FFF2-40B4-BE49-F238E27FC236}">
                <a16:creationId xmlns:a16="http://schemas.microsoft.com/office/drawing/2014/main" id="{06F693ED-ED92-B922-05B2-7A50AF412ADA}"/>
              </a:ext>
            </a:extLst>
          </p:cNvPr>
          <p:cNvSpPr/>
          <p:nvPr/>
        </p:nvSpPr>
        <p:spPr>
          <a:xfrm>
            <a:off x="567827" y="842971"/>
            <a:ext cx="8759446" cy="738664"/>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Se selectează secțiunea .text din Memory Map.</a:t>
            </a:r>
          </a:p>
          <a:p>
            <a:pPr marL="342900" indent="-342900">
              <a:buAutoNum type="arabicPeriod"/>
            </a:pPr>
            <a:r>
              <a:rPr lang="en-US" sz="1400" b="1">
                <a:solidFill>
                  <a:schemeClr val="tx1">
                    <a:lumMod val="50000"/>
                    <a:lumOff val="50000"/>
                  </a:schemeClr>
                </a:solidFill>
              </a:rPr>
              <a:t>Click dreapta → Follow in Dump.</a:t>
            </a:r>
          </a:p>
          <a:p>
            <a:pPr marL="342900" indent="-342900">
              <a:buAutoNum type="arabicPeriod"/>
            </a:pPr>
            <a:r>
              <a:rPr lang="en-US" sz="1400" b="1">
                <a:solidFill>
                  <a:schemeClr val="tx1">
                    <a:lumMod val="50000"/>
                    <a:lumOff val="50000"/>
                  </a:schemeClr>
                </a:solidFill>
              </a:rPr>
              <a:t>Dump-ul se deschide exact la începutul secțiunii .text, loc în care putem începe să căutăm pattern-uri.</a:t>
            </a:r>
            <a:endParaRPr lang="en-US" sz="1200" b="1">
              <a:solidFill>
                <a:schemeClr val="tx1">
                  <a:lumMod val="50000"/>
                  <a:lumOff val="50000"/>
                </a:schemeClr>
              </a:solidFill>
            </a:endParaRPr>
          </a:p>
        </p:txBody>
      </p:sp>
      <p:sp>
        <p:nvSpPr>
          <p:cNvPr id="3" name="Rectangle 2">
            <a:extLst>
              <a:ext uri="{FF2B5EF4-FFF2-40B4-BE49-F238E27FC236}">
                <a16:creationId xmlns:a16="http://schemas.microsoft.com/office/drawing/2014/main" id="{15B33291-9F28-2501-981F-C1765ED4CBA9}"/>
              </a:ext>
            </a:extLst>
          </p:cNvPr>
          <p:cNvSpPr/>
          <p:nvPr/>
        </p:nvSpPr>
        <p:spPr>
          <a:xfrm>
            <a:off x="567827" y="417636"/>
            <a:ext cx="8759446" cy="307777"/>
          </a:xfrm>
          <a:prstGeom prst="rect">
            <a:avLst/>
          </a:prstGeom>
        </p:spPr>
        <p:txBody>
          <a:bodyPr wrap="square">
            <a:spAutoFit/>
          </a:bodyPr>
          <a:lstStyle/>
          <a:p>
            <a:r>
              <a:rPr lang="it-IT" sz="1400" b="1">
                <a:solidFill>
                  <a:schemeClr val="tx1">
                    <a:lumMod val="50000"/>
                    <a:lumOff val="50000"/>
                  </a:schemeClr>
                </a:solidFill>
              </a:rPr>
              <a:t>Nota: Stringurile pot fi stocate și în alte regiuni de memorie, nu doar în cele clasice.</a:t>
            </a:r>
            <a:endParaRPr lang="en-US" sz="1200" b="1">
              <a:solidFill>
                <a:schemeClr val="tx1">
                  <a:lumMod val="50000"/>
                  <a:lumOff val="50000"/>
                </a:schemeClr>
              </a:solidFill>
            </a:endParaRPr>
          </a:p>
        </p:txBody>
      </p:sp>
      <p:pic>
        <p:nvPicPr>
          <p:cNvPr id="7" name="Picture 6">
            <a:extLst>
              <a:ext uri="{FF2B5EF4-FFF2-40B4-BE49-F238E27FC236}">
                <a16:creationId xmlns:a16="http://schemas.microsoft.com/office/drawing/2014/main" id="{8C88E0B6-6684-FFF7-5E2B-D8BCA6B13B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627" y="4491029"/>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983524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Process 9">
            <a:extLst>
              <a:ext uri="{FF2B5EF4-FFF2-40B4-BE49-F238E27FC236}">
                <a16:creationId xmlns:a16="http://schemas.microsoft.com/office/drawing/2014/main" id="{599910AD-C930-5730-18AB-5223FDF90A01}"/>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8824BCC-DC3F-86BB-FCD3-FEC610FB6B8E}"/>
              </a:ext>
            </a:extLst>
          </p:cNvPr>
          <p:cNvPicPr>
            <a:picLocks noChangeAspect="1"/>
          </p:cNvPicPr>
          <p:nvPr/>
        </p:nvPicPr>
        <p:blipFill>
          <a:blip r:embed="rId2"/>
          <a:stretch>
            <a:fillRect/>
          </a:stretch>
        </p:blipFill>
        <p:spPr>
          <a:xfrm>
            <a:off x="504047" y="442347"/>
            <a:ext cx="7262492" cy="6060231"/>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3970E347-FEEC-7A3A-9218-262818CF166A}"/>
              </a:ext>
            </a:extLst>
          </p:cNvPr>
          <p:cNvPicPr>
            <a:picLocks noChangeAspect="1"/>
          </p:cNvPicPr>
          <p:nvPr/>
        </p:nvPicPr>
        <p:blipFill>
          <a:blip r:embed="rId3"/>
          <a:stretch>
            <a:fillRect/>
          </a:stretch>
        </p:blipFill>
        <p:spPr>
          <a:xfrm>
            <a:off x="6588369" y="1399009"/>
            <a:ext cx="4980072" cy="4059981"/>
          </a:xfrm>
          <a:prstGeom prst="rect">
            <a:avLst/>
          </a:prstGeom>
          <a:ln>
            <a:noFill/>
          </a:ln>
          <a:effectLst>
            <a:outerShdw blurRad="292100" dist="139700" dir="2700000" algn="tl" rotWithShape="0">
              <a:srgbClr val="333333">
                <a:alpha val="65000"/>
              </a:srgbClr>
            </a:outerShdw>
          </a:effectLst>
        </p:spPr>
      </p:pic>
      <p:grpSp>
        <p:nvGrpSpPr>
          <p:cNvPr id="11" name="Group 10">
            <a:extLst>
              <a:ext uri="{FF2B5EF4-FFF2-40B4-BE49-F238E27FC236}">
                <a16:creationId xmlns:a16="http://schemas.microsoft.com/office/drawing/2014/main" id="{8B51D964-3926-1C21-CC1F-A93DA3E503EE}"/>
              </a:ext>
            </a:extLst>
          </p:cNvPr>
          <p:cNvGrpSpPr/>
          <p:nvPr/>
        </p:nvGrpSpPr>
        <p:grpSpPr>
          <a:xfrm>
            <a:off x="2897554" y="4871475"/>
            <a:ext cx="463958" cy="587515"/>
            <a:chOff x="10947211" y="1963464"/>
            <a:chExt cx="463958" cy="587515"/>
          </a:xfrm>
        </p:grpSpPr>
        <p:sp>
          <p:nvSpPr>
            <p:cNvPr id="12" name="Right Arrow 16">
              <a:extLst>
                <a:ext uri="{FF2B5EF4-FFF2-40B4-BE49-F238E27FC236}">
                  <a16:creationId xmlns:a16="http://schemas.microsoft.com/office/drawing/2014/main" id="{D32DD4F8-F3D3-C2FA-83CE-B818C25BA49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AFDF2BFD-57D9-406E-DC2A-23E881B715B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4" name="Group 13">
            <a:extLst>
              <a:ext uri="{FF2B5EF4-FFF2-40B4-BE49-F238E27FC236}">
                <a16:creationId xmlns:a16="http://schemas.microsoft.com/office/drawing/2014/main" id="{54AE746B-6094-0DC5-FE9A-C6501C4D54FD}"/>
              </a:ext>
            </a:extLst>
          </p:cNvPr>
          <p:cNvGrpSpPr/>
          <p:nvPr/>
        </p:nvGrpSpPr>
        <p:grpSpPr>
          <a:xfrm>
            <a:off x="4233985" y="3166435"/>
            <a:ext cx="463958" cy="587515"/>
            <a:chOff x="10947211" y="1963464"/>
            <a:chExt cx="463958" cy="587515"/>
          </a:xfrm>
        </p:grpSpPr>
        <p:sp>
          <p:nvSpPr>
            <p:cNvPr id="15" name="Right Arrow 16">
              <a:extLst>
                <a:ext uri="{FF2B5EF4-FFF2-40B4-BE49-F238E27FC236}">
                  <a16:creationId xmlns:a16="http://schemas.microsoft.com/office/drawing/2014/main" id="{63446CEB-2B5E-BC46-0887-30F6640DB63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D040DA56-A0E2-A401-9D69-46584F99A28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7" name="Group 16">
            <a:extLst>
              <a:ext uri="{FF2B5EF4-FFF2-40B4-BE49-F238E27FC236}">
                <a16:creationId xmlns:a16="http://schemas.microsoft.com/office/drawing/2014/main" id="{0E50A72D-5AC7-74EF-673F-613D7F29F875}"/>
              </a:ext>
            </a:extLst>
          </p:cNvPr>
          <p:cNvGrpSpPr/>
          <p:nvPr/>
        </p:nvGrpSpPr>
        <p:grpSpPr>
          <a:xfrm>
            <a:off x="6215184" y="2019223"/>
            <a:ext cx="463958" cy="587515"/>
            <a:chOff x="10947211" y="1963464"/>
            <a:chExt cx="463958" cy="587515"/>
          </a:xfrm>
        </p:grpSpPr>
        <p:sp>
          <p:nvSpPr>
            <p:cNvPr id="18" name="Right Arrow 16">
              <a:extLst>
                <a:ext uri="{FF2B5EF4-FFF2-40B4-BE49-F238E27FC236}">
                  <a16:creationId xmlns:a16="http://schemas.microsoft.com/office/drawing/2014/main" id="{6112C916-9AC0-526F-88E3-FF8FA4D72AB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C106DD1E-E998-DA6D-B497-8C630C11653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sp>
        <p:nvSpPr>
          <p:cNvPr id="2" name="Rectangle 1">
            <a:extLst>
              <a:ext uri="{FF2B5EF4-FFF2-40B4-BE49-F238E27FC236}">
                <a16:creationId xmlns:a16="http://schemas.microsoft.com/office/drawing/2014/main" id="{D741B0A4-8D45-EA04-486C-1778C98248B4}"/>
              </a:ext>
            </a:extLst>
          </p:cNvPr>
          <p:cNvSpPr/>
          <p:nvPr/>
        </p:nvSpPr>
        <p:spPr>
          <a:xfrm>
            <a:off x="8070171" y="294037"/>
            <a:ext cx="3744710" cy="1015663"/>
          </a:xfrm>
          <a:prstGeom prst="rect">
            <a:avLst/>
          </a:prstGeom>
        </p:spPr>
        <p:txBody>
          <a:bodyPr wrap="square">
            <a:spAutoFit/>
          </a:bodyPr>
          <a:lstStyle/>
          <a:p>
            <a:r>
              <a:rPr lang="en-US" sz="1200" b="1">
                <a:solidFill>
                  <a:schemeClr val="tx1">
                    <a:lumMod val="50000"/>
                    <a:lumOff val="50000"/>
                  </a:schemeClr>
                </a:solidFill>
              </a:rPr>
              <a:t>Căutăm stringul "Veri" de pe buton în format ASCII, în speranța că în memoria executabilului — mai precis în zona secțiunii .text — acesta este stocat împreună cu alte stringuri hardcodate, precum textul afișat de MessageBoxA.</a:t>
            </a:r>
          </a:p>
        </p:txBody>
      </p:sp>
      <p:grpSp>
        <p:nvGrpSpPr>
          <p:cNvPr id="3" name="Group 2">
            <a:extLst>
              <a:ext uri="{FF2B5EF4-FFF2-40B4-BE49-F238E27FC236}">
                <a16:creationId xmlns:a16="http://schemas.microsoft.com/office/drawing/2014/main" id="{E5678B13-E8F9-0273-1DAC-B6CB4D9DA982}"/>
              </a:ext>
            </a:extLst>
          </p:cNvPr>
          <p:cNvGrpSpPr/>
          <p:nvPr/>
        </p:nvGrpSpPr>
        <p:grpSpPr>
          <a:xfrm>
            <a:off x="396660" y="5655222"/>
            <a:ext cx="7813758" cy="1027818"/>
            <a:chOff x="494172" y="807114"/>
            <a:chExt cx="6492575" cy="1666542"/>
          </a:xfrm>
          <a:solidFill>
            <a:srgbClr val="366658"/>
          </a:solidFill>
        </p:grpSpPr>
        <p:sp>
          <p:nvSpPr>
            <p:cNvPr id="4" name="Rectangle: Rounded Corners 3">
              <a:extLst>
                <a:ext uri="{FF2B5EF4-FFF2-40B4-BE49-F238E27FC236}">
                  <a16:creationId xmlns:a16="http://schemas.microsoft.com/office/drawing/2014/main" id="{5971E895-3A2A-6E2E-4279-C92A5CAD4E48}"/>
                </a:ext>
              </a:extLst>
            </p:cNvPr>
            <p:cNvSpPr/>
            <p:nvPr/>
          </p:nvSpPr>
          <p:spPr>
            <a:xfrm>
              <a:off x="494172" y="807114"/>
              <a:ext cx="6492573" cy="1666542"/>
            </a:xfrm>
            <a:prstGeom prst="roundRect">
              <a:avLst>
                <a:gd name="adj" fmla="val 5586"/>
              </a:avLst>
            </a:prstGeom>
            <a:grp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B12BC0E-0019-013B-098C-A80379C9D11E}"/>
                </a:ext>
              </a:extLst>
            </p:cNvPr>
            <p:cNvSpPr/>
            <p:nvPr/>
          </p:nvSpPr>
          <p:spPr>
            <a:xfrm>
              <a:off x="559457" y="850158"/>
              <a:ext cx="6427290" cy="1547024"/>
            </a:xfrm>
            <a:prstGeom prst="rect">
              <a:avLst/>
            </a:prstGeom>
            <a:grpFill/>
          </p:spPr>
          <p:txBody>
            <a:bodyPr wrap="square">
              <a:spAutoFit/>
            </a:bodyPr>
            <a:lstStyle/>
            <a:p>
              <a:r>
                <a:rPr lang="en-US" sz="1400" b="1">
                  <a:solidFill>
                    <a:schemeClr val="bg1"/>
                  </a:solidFill>
                </a:rPr>
                <a:t>1. Dăm click dreapta pe primul octet din zona Dump, corespunzător începutului secțiunii .text.</a:t>
              </a:r>
            </a:p>
            <a:p>
              <a:r>
                <a:rPr lang="en-US" sz="1400" b="1">
                  <a:solidFill>
                    <a:schemeClr val="bg1"/>
                  </a:solidFill>
                </a:rPr>
                <a:t>2. Se alege „Find Pattern...” pentru a căuta un string cunoscut.</a:t>
              </a:r>
            </a:p>
            <a:p>
              <a:r>
                <a:rPr lang="en-US" sz="1400" b="1">
                  <a:solidFill>
                    <a:schemeClr val="bg1"/>
                  </a:solidFill>
                </a:rPr>
                <a:t>3. Se scrie „Veri” în tabul String, iar hex-ul este generat automat.</a:t>
              </a:r>
            </a:p>
            <a:p>
              <a:r>
                <a:rPr lang="en-US" sz="1400" b="1">
                  <a:solidFill>
                    <a:schemeClr val="bg1"/>
                  </a:solidFill>
                </a:rPr>
                <a:t>5. Se apasă OK pentru a începe căutarea în .text.</a:t>
              </a:r>
            </a:p>
          </p:txBody>
        </p:sp>
      </p:grpSp>
      <p:grpSp>
        <p:nvGrpSpPr>
          <p:cNvPr id="20" name="Group 19">
            <a:extLst>
              <a:ext uri="{FF2B5EF4-FFF2-40B4-BE49-F238E27FC236}">
                <a16:creationId xmlns:a16="http://schemas.microsoft.com/office/drawing/2014/main" id="{705B0B83-3517-6D12-5CCF-B41F4B96B74C}"/>
              </a:ext>
            </a:extLst>
          </p:cNvPr>
          <p:cNvGrpSpPr/>
          <p:nvPr/>
        </p:nvGrpSpPr>
        <p:grpSpPr>
          <a:xfrm>
            <a:off x="10160046" y="5245821"/>
            <a:ext cx="463958" cy="587515"/>
            <a:chOff x="10947211" y="1963464"/>
            <a:chExt cx="463958" cy="587515"/>
          </a:xfrm>
        </p:grpSpPr>
        <p:sp>
          <p:nvSpPr>
            <p:cNvPr id="21" name="Right Arrow 16">
              <a:extLst>
                <a:ext uri="{FF2B5EF4-FFF2-40B4-BE49-F238E27FC236}">
                  <a16:creationId xmlns:a16="http://schemas.microsoft.com/office/drawing/2014/main" id="{8405BF99-C642-64FB-849E-407CC73AB0A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A8EC42EA-2B32-AD92-2221-255DB2241BB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sp>
        <p:nvSpPr>
          <p:cNvPr id="8" name="Rectangle 7">
            <a:extLst>
              <a:ext uri="{FF2B5EF4-FFF2-40B4-BE49-F238E27FC236}">
                <a16:creationId xmlns:a16="http://schemas.microsoft.com/office/drawing/2014/main" id="{EB5A4B1E-EEAD-607A-7095-D5364C1CBDCE}"/>
              </a:ext>
            </a:extLst>
          </p:cNvPr>
          <p:cNvSpPr/>
          <p:nvPr/>
        </p:nvSpPr>
        <p:spPr>
          <a:xfrm>
            <a:off x="8406661" y="5849253"/>
            <a:ext cx="3310109" cy="738664"/>
          </a:xfrm>
          <a:prstGeom prst="rect">
            <a:avLst/>
          </a:prstGeom>
        </p:spPr>
        <p:txBody>
          <a:bodyPr wrap="square">
            <a:spAutoFit/>
          </a:bodyPr>
          <a:lstStyle/>
          <a:p>
            <a:r>
              <a:rPr lang="en-US" sz="1400" b="1">
                <a:solidFill>
                  <a:schemeClr val="tx1">
                    <a:lumMod val="50000"/>
                    <a:lumOff val="50000"/>
                  </a:schemeClr>
                </a:solidFill>
              </a:rPr>
              <a:t>Localizarea exactă a offsetului unde este hardcodat stringul verificat, chiar dacă nu se află în .data/.rdata.</a:t>
            </a:r>
            <a:endParaRPr lang="en-US" sz="1200" b="1">
              <a:solidFill>
                <a:schemeClr val="tx1">
                  <a:lumMod val="50000"/>
                  <a:lumOff val="50000"/>
                </a:schemeClr>
              </a:solidFill>
            </a:endParaRPr>
          </a:p>
        </p:txBody>
      </p:sp>
      <p:pic>
        <p:nvPicPr>
          <p:cNvPr id="23" name="Picture 22">
            <a:extLst>
              <a:ext uri="{FF2B5EF4-FFF2-40B4-BE49-F238E27FC236}">
                <a16:creationId xmlns:a16="http://schemas.microsoft.com/office/drawing/2014/main" id="{69734DF0-EE17-3ABF-841B-1B7C4920D2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3490" y="2163489"/>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168742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a:extLst>
              <a:ext uri="{FF2B5EF4-FFF2-40B4-BE49-F238E27FC236}">
                <a16:creationId xmlns:a16="http://schemas.microsoft.com/office/drawing/2014/main" id="{CD9B0FFD-CB95-3826-D7AA-50FA9CDD7F8E}"/>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0AE4B3D-DB7F-23FD-E73E-9DE19F050BC5}"/>
              </a:ext>
            </a:extLst>
          </p:cNvPr>
          <p:cNvPicPr>
            <a:picLocks noChangeAspect="1"/>
          </p:cNvPicPr>
          <p:nvPr/>
        </p:nvPicPr>
        <p:blipFill>
          <a:blip r:embed="rId4"/>
          <a:stretch>
            <a:fillRect/>
          </a:stretch>
        </p:blipFill>
        <p:spPr>
          <a:xfrm>
            <a:off x="574430" y="1048193"/>
            <a:ext cx="6154585" cy="513573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DF753708-F9ED-ADED-CED0-5163D34BB477}"/>
              </a:ext>
            </a:extLst>
          </p:cNvPr>
          <p:cNvPicPr>
            <a:picLocks noChangeAspect="1"/>
          </p:cNvPicPr>
          <p:nvPr/>
        </p:nvPicPr>
        <p:blipFill>
          <a:blip r:embed="rId5"/>
          <a:stretch>
            <a:fillRect/>
          </a:stretch>
        </p:blipFill>
        <p:spPr>
          <a:xfrm>
            <a:off x="6212438" y="429491"/>
            <a:ext cx="5498175" cy="4587986"/>
          </a:xfrm>
          <a:prstGeom prst="rect">
            <a:avLst/>
          </a:prstGeom>
          <a:ln>
            <a:noFill/>
          </a:ln>
          <a:effectLst>
            <a:outerShdw blurRad="292100" dist="139700" dir="2700000" algn="tl" rotWithShape="0">
              <a:srgbClr val="333333">
                <a:alpha val="65000"/>
              </a:srgbClr>
            </a:outerShdw>
          </a:effectLst>
        </p:spPr>
      </p:pic>
      <p:grpSp>
        <p:nvGrpSpPr>
          <p:cNvPr id="10" name="Group 9">
            <a:extLst>
              <a:ext uri="{FF2B5EF4-FFF2-40B4-BE49-F238E27FC236}">
                <a16:creationId xmlns:a16="http://schemas.microsoft.com/office/drawing/2014/main" id="{793B154A-F047-76DE-8939-0D3EDE4F35CE}"/>
              </a:ext>
            </a:extLst>
          </p:cNvPr>
          <p:cNvGrpSpPr/>
          <p:nvPr/>
        </p:nvGrpSpPr>
        <p:grpSpPr>
          <a:xfrm>
            <a:off x="342451" y="1878546"/>
            <a:ext cx="463958" cy="587515"/>
            <a:chOff x="10947211" y="1963464"/>
            <a:chExt cx="463958" cy="587515"/>
          </a:xfrm>
        </p:grpSpPr>
        <p:sp>
          <p:nvSpPr>
            <p:cNvPr id="11" name="Right Arrow 16">
              <a:extLst>
                <a:ext uri="{FF2B5EF4-FFF2-40B4-BE49-F238E27FC236}">
                  <a16:creationId xmlns:a16="http://schemas.microsoft.com/office/drawing/2014/main" id="{3A5FBA87-A4B6-1B9D-F9D3-9C26223B0BC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46FC38B1-D645-C127-A68B-1BA9E00FE17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3" name="Group 12">
            <a:extLst>
              <a:ext uri="{FF2B5EF4-FFF2-40B4-BE49-F238E27FC236}">
                <a16:creationId xmlns:a16="http://schemas.microsoft.com/office/drawing/2014/main" id="{976DE03B-012D-9EDA-FCE7-66C5C72A70CC}"/>
              </a:ext>
            </a:extLst>
          </p:cNvPr>
          <p:cNvGrpSpPr/>
          <p:nvPr/>
        </p:nvGrpSpPr>
        <p:grpSpPr>
          <a:xfrm>
            <a:off x="1906954" y="2071976"/>
            <a:ext cx="463958" cy="587515"/>
            <a:chOff x="10947211" y="1963464"/>
            <a:chExt cx="463958" cy="587515"/>
          </a:xfrm>
        </p:grpSpPr>
        <p:sp>
          <p:nvSpPr>
            <p:cNvPr id="14" name="Right Arrow 16">
              <a:extLst>
                <a:ext uri="{FF2B5EF4-FFF2-40B4-BE49-F238E27FC236}">
                  <a16:creationId xmlns:a16="http://schemas.microsoft.com/office/drawing/2014/main" id="{942B6CD5-6069-E082-0246-15CD6B2618A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21EDAA8C-BFC5-C778-5EAE-CD58E55590C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2" name="Group 1">
            <a:extLst>
              <a:ext uri="{FF2B5EF4-FFF2-40B4-BE49-F238E27FC236}">
                <a16:creationId xmlns:a16="http://schemas.microsoft.com/office/drawing/2014/main" id="{BA11D7C2-8C4F-8243-C152-22A9E86AB707}"/>
              </a:ext>
            </a:extLst>
          </p:cNvPr>
          <p:cNvGrpSpPr/>
          <p:nvPr/>
        </p:nvGrpSpPr>
        <p:grpSpPr>
          <a:xfrm>
            <a:off x="125627" y="4371061"/>
            <a:ext cx="5058669" cy="2367228"/>
            <a:chOff x="798009" y="3442579"/>
            <a:chExt cx="5058669" cy="2367228"/>
          </a:xfrm>
        </p:grpSpPr>
        <p:pic>
          <p:nvPicPr>
            <p:cNvPr id="8" name="bandicam 2025-04-11 22-54-22-356">
              <a:hlinkClick r:id="" action="ppaction://media"/>
              <a:extLst>
                <a:ext uri="{FF2B5EF4-FFF2-40B4-BE49-F238E27FC236}">
                  <a16:creationId xmlns:a16="http://schemas.microsoft.com/office/drawing/2014/main" id="{975745EC-2DF7-B292-9796-0CD4FADB2A1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31635" y="3521983"/>
              <a:ext cx="4725043" cy="1910863"/>
            </a:xfrm>
            <a:prstGeom prst="rect">
              <a:avLst/>
            </a:prstGeom>
            <a:ln>
              <a:noFill/>
            </a:ln>
            <a:effectLst>
              <a:outerShdw blurRad="190500" algn="tl" rotWithShape="0">
                <a:srgbClr val="000000">
                  <a:alpha val="70000"/>
                </a:srgbClr>
              </a:outerShdw>
            </a:effectLst>
          </p:spPr>
        </p:pic>
        <p:grpSp>
          <p:nvGrpSpPr>
            <p:cNvPr id="19" name="Group 18">
              <a:extLst>
                <a:ext uri="{FF2B5EF4-FFF2-40B4-BE49-F238E27FC236}">
                  <a16:creationId xmlns:a16="http://schemas.microsoft.com/office/drawing/2014/main" id="{330C4F4C-59D3-4201-1534-89D8B651B55F}"/>
                </a:ext>
              </a:extLst>
            </p:cNvPr>
            <p:cNvGrpSpPr/>
            <p:nvPr/>
          </p:nvGrpSpPr>
          <p:grpSpPr>
            <a:xfrm>
              <a:off x="798009" y="5222292"/>
              <a:ext cx="463958" cy="587515"/>
              <a:chOff x="10947211" y="1963464"/>
              <a:chExt cx="463958" cy="587515"/>
            </a:xfrm>
          </p:grpSpPr>
          <p:sp>
            <p:nvSpPr>
              <p:cNvPr id="20" name="Right Arrow 16">
                <a:extLst>
                  <a:ext uri="{FF2B5EF4-FFF2-40B4-BE49-F238E27FC236}">
                    <a16:creationId xmlns:a16="http://schemas.microsoft.com/office/drawing/2014/main" id="{6DAA32CC-B087-5F03-E775-0EF420264C2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DDFDCFF8-88F4-117D-AA31-4FB6BD1E201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sp>
          <p:nvSpPr>
            <p:cNvPr id="22" name="Rectangle 21">
              <a:extLst>
                <a:ext uri="{FF2B5EF4-FFF2-40B4-BE49-F238E27FC236}">
                  <a16:creationId xmlns:a16="http://schemas.microsoft.com/office/drawing/2014/main" id="{23297C3B-835A-271D-0EFF-40CA41C3F37E}"/>
                </a:ext>
              </a:extLst>
            </p:cNvPr>
            <p:cNvSpPr/>
            <p:nvPr/>
          </p:nvSpPr>
          <p:spPr>
            <a:xfrm>
              <a:off x="1125773" y="3442579"/>
              <a:ext cx="4725043" cy="299415"/>
            </a:xfrm>
            <a:prstGeom prst="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23" name="Rectangle 5">
            <a:extLst>
              <a:ext uri="{FF2B5EF4-FFF2-40B4-BE49-F238E27FC236}">
                <a16:creationId xmlns:a16="http://schemas.microsoft.com/office/drawing/2014/main" id="{BC6FE71F-BE98-AA68-1C02-1C12101A3E4D}"/>
              </a:ext>
            </a:extLst>
          </p:cNvPr>
          <p:cNvSpPr/>
          <p:nvPr/>
        </p:nvSpPr>
        <p:spPr>
          <a:xfrm>
            <a:off x="465645" y="3587262"/>
            <a:ext cx="8639987" cy="2775172"/>
          </a:xfrm>
          <a:custGeom>
            <a:avLst/>
            <a:gdLst>
              <a:gd name="connsiteX0" fmla="*/ 0 w 8646381"/>
              <a:gd name="connsiteY0" fmla="*/ 0 h 2774066"/>
              <a:gd name="connsiteX1" fmla="*/ 8646381 w 8646381"/>
              <a:gd name="connsiteY1" fmla="*/ 0 h 2774066"/>
              <a:gd name="connsiteX2" fmla="*/ 8646381 w 8646381"/>
              <a:gd name="connsiteY2" fmla="*/ 2774066 h 2774066"/>
              <a:gd name="connsiteX3" fmla="*/ 0 w 8646381"/>
              <a:gd name="connsiteY3" fmla="*/ 2774066 h 2774066"/>
              <a:gd name="connsiteX4" fmla="*/ 0 w 8646381"/>
              <a:gd name="connsiteY4" fmla="*/ 0 h 2774066"/>
              <a:gd name="connsiteX0" fmla="*/ 0 w 8646381"/>
              <a:gd name="connsiteY0" fmla="*/ 0 h 2774066"/>
              <a:gd name="connsiteX1" fmla="*/ 5756110 w 8646381"/>
              <a:gd name="connsiteY1" fmla="*/ 0 h 2774066"/>
              <a:gd name="connsiteX2" fmla="*/ 8646381 w 8646381"/>
              <a:gd name="connsiteY2" fmla="*/ 0 h 2774066"/>
              <a:gd name="connsiteX3" fmla="*/ 8646381 w 8646381"/>
              <a:gd name="connsiteY3" fmla="*/ 2774066 h 2774066"/>
              <a:gd name="connsiteX4" fmla="*/ 0 w 8646381"/>
              <a:gd name="connsiteY4" fmla="*/ 2774066 h 2774066"/>
              <a:gd name="connsiteX5" fmla="*/ 0 w 8646381"/>
              <a:gd name="connsiteY5" fmla="*/ 0 h 2774066"/>
              <a:gd name="connsiteX0" fmla="*/ 0 w 8646381"/>
              <a:gd name="connsiteY0" fmla="*/ 0 h 2775172"/>
              <a:gd name="connsiteX1" fmla="*/ 5756110 w 8646381"/>
              <a:gd name="connsiteY1" fmla="*/ 0 h 2775172"/>
              <a:gd name="connsiteX2" fmla="*/ 8646381 w 8646381"/>
              <a:gd name="connsiteY2" fmla="*/ 0 h 2775172"/>
              <a:gd name="connsiteX3" fmla="*/ 8646381 w 8646381"/>
              <a:gd name="connsiteY3" fmla="*/ 2774066 h 2775172"/>
              <a:gd name="connsiteX4" fmla="*/ 4713822 w 8646381"/>
              <a:gd name="connsiteY4" fmla="*/ 2775172 h 2775172"/>
              <a:gd name="connsiteX5" fmla="*/ 0 w 8646381"/>
              <a:gd name="connsiteY5" fmla="*/ 2774066 h 2775172"/>
              <a:gd name="connsiteX6" fmla="*/ 0 w 8646381"/>
              <a:gd name="connsiteY6" fmla="*/ 0 h 2775172"/>
              <a:gd name="connsiteX0" fmla="*/ 0 w 8652776"/>
              <a:gd name="connsiteY0" fmla="*/ 780117 h 2775172"/>
              <a:gd name="connsiteX1" fmla="*/ 5762505 w 8652776"/>
              <a:gd name="connsiteY1" fmla="*/ 0 h 2775172"/>
              <a:gd name="connsiteX2" fmla="*/ 8652776 w 8652776"/>
              <a:gd name="connsiteY2" fmla="*/ 0 h 2775172"/>
              <a:gd name="connsiteX3" fmla="*/ 8652776 w 8652776"/>
              <a:gd name="connsiteY3" fmla="*/ 2774066 h 2775172"/>
              <a:gd name="connsiteX4" fmla="*/ 4720217 w 8652776"/>
              <a:gd name="connsiteY4" fmla="*/ 2775172 h 2775172"/>
              <a:gd name="connsiteX5" fmla="*/ 6395 w 8652776"/>
              <a:gd name="connsiteY5" fmla="*/ 2774066 h 2775172"/>
              <a:gd name="connsiteX6" fmla="*/ 0 w 8652776"/>
              <a:gd name="connsiteY6" fmla="*/ 780117 h 2775172"/>
              <a:gd name="connsiteX0" fmla="*/ 0 w 8652776"/>
              <a:gd name="connsiteY0" fmla="*/ 780117 h 2775172"/>
              <a:gd name="connsiteX1" fmla="*/ 5762505 w 8652776"/>
              <a:gd name="connsiteY1" fmla="*/ 0 h 2775172"/>
              <a:gd name="connsiteX2" fmla="*/ 8652776 w 8652776"/>
              <a:gd name="connsiteY2" fmla="*/ 0 h 2775172"/>
              <a:gd name="connsiteX3" fmla="*/ 8646381 w 8652776"/>
              <a:gd name="connsiteY3" fmla="*/ 1162676 h 2775172"/>
              <a:gd name="connsiteX4" fmla="*/ 4720217 w 8652776"/>
              <a:gd name="connsiteY4" fmla="*/ 2775172 h 2775172"/>
              <a:gd name="connsiteX5" fmla="*/ 6395 w 8652776"/>
              <a:gd name="connsiteY5" fmla="*/ 2774066 h 2775172"/>
              <a:gd name="connsiteX6" fmla="*/ 0 w 8652776"/>
              <a:gd name="connsiteY6" fmla="*/ 780117 h 2775172"/>
              <a:gd name="connsiteX0" fmla="*/ 0 w 8652776"/>
              <a:gd name="connsiteY0" fmla="*/ 773723 h 2775172"/>
              <a:gd name="connsiteX1" fmla="*/ 5762505 w 8652776"/>
              <a:gd name="connsiteY1" fmla="*/ 0 h 2775172"/>
              <a:gd name="connsiteX2" fmla="*/ 8652776 w 8652776"/>
              <a:gd name="connsiteY2" fmla="*/ 0 h 2775172"/>
              <a:gd name="connsiteX3" fmla="*/ 8646381 w 8652776"/>
              <a:gd name="connsiteY3" fmla="*/ 1162676 h 2775172"/>
              <a:gd name="connsiteX4" fmla="*/ 4720217 w 8652776"/>
              <a:gd name="connsiteY4" fmla="*/ 2775172 h 2775172"/>
              <a:gd name="connsiteX5" fmla="*/ 6395 w 8652776"/>
              <a:gd name="connsiteY5" fmla="*/ 2774066 h 2775172"/>
              <a:gd name="connsiteX6" fmla="*/ 0 w 8652776"/>
              <a:gd name="connsiteY6" fmla="*/ 773723 h 2775172"/>
              <a:gd name="connsiteX0" fmla="*/ 0 w 8652776"/>
              <a:gd name="connsiteY0" fmla="*/ 773723 h 2775172"/>
              <a:gd name="connsiteX1" fmla="*/ 5762505 w 8652776"/>
              <a:gd name="connsiteY1" fmla="*/ 0 h 2775172"/>
              <a:gd name="connsiteX2" fmla="*/ 8652776 w 8652776"/>
              <a:gd name="connsiteY2" fmla="*/ 0 h 2775172"/>
              <a:gd name="connsiteX3" fmla="*/ 8646381 w 8652776"/>
              <a:gd name="connsiteY3" fmla="*/ 1162676 h 2775172"/>
              <a:gd name="connsiteX4" fmla="*/ 4720217 w 8652776"/>
              <a:gd name="connsiteY4" fmla="*/ 2775172 h 2775172"/>
              <a:gd name="connsiteX5" fmla="*/ 4731861 w 8652776"/>
              <a:gd name="connsiteY5" fmla="*/ 817378 h 2775172"/>
              <a:gd name="connsiteX6" fmla="*/ 0 w 8652776"/>
              <a:gd name="connsiteY6" fmla="*/ 773723 h 2775172"/>
              <a:gd name="connsiteX0" fmla="*/ 0 w 8652776"/>
              <a:gd name="connsiteY0" fmla="*/ 773723 h 2775172"/>
              <a:gd name="connsiteX1" fmla="*/ 5762505 w 8652776"/>
              <a:gd name="connsiteY1" fmla="*/ 0 h 2775172"/>
              <a:gd name="connsiteX2" fmla="*/ 8652776 w 8652776"/>
              <a:gd name="connsiteY2" fmla="*/ 0 h 2775172"/>
              <a:gd name="connsiteX3" fmla="*/ 8646381 w 8652776"/>
              <a:gd name="connsiteY3" fmla="*/ 1162676 h 2775172"/>
              <a:gd name="connsiteX4" fmla="*/ 4720217 w 8652776"/>
              <a:gd name="connsiteY4" fmla="*/ 2775172 h 2775172"/>
              <a:gd name="connsiteX5" fmla="*/ 4731861 w 8652776"/>
              <a:gd name="connsiteY5" fmla="*/ 817378 h 2775172"/>
              <a:gd name="connsiteX6" fmla="*/ 0 w 8652776"/>
              <a:gd name="connsiteY6" fmla="*/ 773723 h 2775172"/>
              <a:gd name="connsiteX0" fmla="*/ 0 w 8671959"/>
              <a:gd name="connsiteY0" fmla="*/ 1528263 h 2775172"/>
              <a:gd name="connsiteX1" fmla="*/ 5781688 w 8671959"/>
              <a:gd name="connsiteY1" fmla="*/ 0 h 2775172"/>
              <a:gd name="connsiteX2" fmla="*/ 8671959 w 8671959"/>
              <a:gd name="connsiteY2" fmla="*/ 0 h 2775172"/>
              <a:gd name="connsiteX3" fmla="*/ 8665564 w 8671959"/>
              <a:gd name="connsiteY3" fmla="*/ 1162676 h 2775172"/>
              <a:gd name="connsiteX4" fmla="*/ 4739400 w 8671959"/>
              <a:gd name="connsiteY4" fmla="*/ 2775172 h 2775172"/>
              <a:gd name="connsiteX5" fmla="*/ 4751044 w 8671959"/>
              <a:gd name="connsiteY5" fmla="*/ 817378 h 2775172"/>
              <a:gd name="connsiteX6" fmla="*/ 0 w 8671959"/>
              <a:gd name="connsiteY6" fmla="*/ 1528263 h 2775172"/>
              <a:gd name="connsiteX0" fmla="*/ 0 w 8671959"/>
              <a:gd name="connsiteY0" fmla="*/ 1528263 h 2775172"/>
              <a:gd name="connsiteX1" fmla="*/ 5781688 w 8671959"/>
              <a:gd name="connsiteY1" fmla="*/ 0 h 2775172"/>
              <a:gd name="connsiteX2" fmla="*/ 8671959 w 8671959"/>
              <a:gd name="connsiteY2" fmla="*/ 0 h 2775172"/>
              <a:gd name="connsiteX3" fmla="*/ 8665564 w 8671959"/>
              <a:gd name="connsiteY3" fmla="*/ 1162676 h 2775172"/>
              <a:gd name="connsiteX4" fmla="*/ 4739400 w 8671959"/>
              <a:gd name="connsiteY4" fmla="*/ 2775172 h 2775172"/>
              <a:gd name="connsiteX5" fmla="*/ 4751044 w 8671959"/>
              <a:gd name="connsiteY5" fmla="*/ 817378 h 2775172"/>
              <a:gd name="connsiteX6" fmla="*/ 0 w 8671959"/>
              <a:gd name="connsiteY6" fmla="*/ 1528263 h 2775172"/>
              <a:gd name="connsiteX0" fmla="*/ 0 w 8671959"/>
              <a:gd name="connsiteY0" fmla="*/ 1528263 h 2775172"/>
              <a:gd name="connsiteX1" fmla="*/ 5781688 w 8671959"/>
              <a:gd name="connsiteY1" fmla="*/ 0 h 2775172"/>
              <a:gd name="connsiteX2" fmla="*/ 8671959 w 8671959"/>
              <a:gd name="connsiteY2" fmla="*/ 0 h 2775172"/>
              <a:gd name="connsiteX3" fmla="*/ 8665564 w 8671959"/>
              <a:gd name="connsiteY3" fmla="*/ 1162676 h 2775172"/>
              <a:gd name="connsiteX4" fmla="*/ 4739400 w 8671959"/>
              <a:gd name="connsiteY4" fmla="*/ 2775172 h 2775172"/>
              <a:gd name="connsiteX5" fmla="*/ 4751044 w 8671959"/>
              <a:gd name="connsiteY5" fmla="*/ 817378 h 2775172"/>
              <a:gd name="connsiteX6" fmla="*/ 0 w 8671959"/>
              <a:gd name="connsiteY6" fmla="*/ 1528263 h 2775172"/>
              <a:gd name="connsiteX0" fmla="*/ 0 w 8671959"/>
              <a:gd name="connsiteY0" fmla="*/ 1528263 h 2775172"/>
              <a:gd name="connsiteX1" fmla="*/ 5781688 w 8671959"/>
              <a:gd name="connsiteY1" fmla="*/ 0 h 2775172"/>
              <a:gd name="connsiteX2" fmla="*/ 8671959 w 8671959"/>
              <a:gd name="connsiteY2" fmla="*/ 0 h 2775172"/>
              <a:gd name="connsiteX3" fmla="*/ 8665564 w 8671959"/>
              <a:gd name="connsiteY3" fmla="*/ 1162676 h 2775172"/>
              <a:gd name="connsiteX4" fmla="*/ 4739400 w 8671959"/>
              <a:gd name="connsiteY4" fmla="*/ 2775172 h 2775172"/>
              <a:gd name="connsiteX5" fmla="*/ 4731861 w 8671959"/>
              <a:gd name="connsiteY5" fmla="*/ 791800 h 2775172"/>
              <a:gd name="connsiteX6" fmla="*/ 0 w 8671959"/>
              <a:gd name="connsiteY6" fmla="*/ 1528263 h 2775172"/>
              <a:gd name="connsiteX0" fmla="*/ 0 w 8671959"/>
              <a:gd name="connsiteY0" fmla="*/ 1528263 h 2775172"/>
              <a:gd name="connsiteX1" fmla="*/ 5781688 w 8671959"/>
              <a:gd name="connsiteY1" fmla="*/ 0 h 2775172"/>
              <a:gd name="connsiteX2" fmla="*/ 8671959 w 8671959"/>
              <a:gd name="connsiteY2" fmla="*/ 0 h 2775172"/>
              <a:gd name="connsiteX3" fmla="*/ 8665564 w 8671959"/>
              <a:gd name="connsiteY3" fmla="*/ 1162676 h 2775172"/>
              <a:gd name="connsiteX4" fmla="*/ 4739400 w 8671959"/>
              <a:gd name="connsiteY4" fmla="*/ 2775172 h 2775172"/>
              <a:gd name="connsiteX5" fmla="*/ 4731861 w 8671959"/>
              <a:gd name="connsiteY5" fmla="*/ 791800 h 2775172"/>
              <a:gd name="connsiteX6" fmla="*/ 0 w 8671959"/>
              <a:gd name="connsiteY6" fmla="*/ 1528263 h 2775172"/>
              <a:gd name="connsiteX0" fmla="*/ 0 w 8639987"/>
              <a:gd name="connsiteY0" fmla="*/ 786512 h 2775172"/>
              <a:gd name="connsiteX1" fmla="*/ 5749716 w 8639987"/>
              <a:gd name="connsiteY1" fmla="*/ 0 h 2775172"/>
              <a:gd name="connsiteX2" fmla="*/ 8639987 w 8639987"/>
              <a:gd name="connsiteY2" fmla="*/ 0 h 2775172"/>
              <a:gd name="connsiteX3" fmla="*/ 8633592 w 8639987"/>
              <a:gd name="connsiteY3" fmla="*/ 1162676 h 2775172"/>
              <a:gd name="connsiteX4" fmla="*/ 4707428 w 8639987"/>
              <a:gd name="connsiteY4" fmla="*/ 2775172 h 2775172"/>
              <a:gd name="connsiteX5" fmla="*/ 4699889 w 8639987"/>
              <a:gd name="connsiteY5" fmla="*/ 791800 h 2775172"/>
              <a:gd name="connsiteX6" fmla="*/ 0 w 8639987"/>
              <a:gd name="connsiteY6" fmla="*/ 786512 h 2775172"/>
              <a:gd name="connsiteX0" fmla="*/ 0 w 8639987"/>
              <a:gd name="connsiteY0" fmla="*/ 786512 h 2775172"/>
              <a:gd name="connsiteX1" fmla="*/ 5749716 w 8639987"/>
              <a:gd name="connsiteY1" fmla="*/ 0 h 2775172"/>
              <a:gd name="connsiteX2" fmla="*/ 8639987 w 8639987"/>
              <a:gd name="connsiteY2" fmla="*/ 0 h 2775172"/>
              <a:gd name="connsiteX3" fmla="*/ 8633592 w 8639987"/>
              <a:gd name="connsiteY3" fmla="*/ 1162676 h 2775172"/>
              <a:gd name="connsiteX4" fmla="*/ 4707428 w 8639987"/>
              <a:gd name="connsiteY4" fmla="*/ 2775172 h 2775172"/>
              <a:gd name="connsiteX5" fmla="*/ 4699889 w 8639987"/>
              <a:gd name="connsiteY5" fmla="*/ 791800 h 2775172"/>
              <a:gd name="connsiteX6" fmla="*/ 0 w 8639987"/>
              <a:gd name="connsiteY6" fmla="*/ 786512 h 2775172"/>
              <a:gd name="connsiteX0" fmla="*/ 0 w 8639987"/>
              <a:gd name="connsiteY0" fmla="*/ 786512 h 2775172"/>
              <a:gd name="connsiteX1" fmla="*/ 5749716 w 8639987"/>
              <a:gd name="connsiteY1" fmla="*/ 0 h 2775172"/>
              <a:gd name="connsiteX2" fmla="*/ 8639987 w 8639987"/>
              <a:gd name="connsiteY2" fmla="*/ 0 h 2775172"/>
              <a:gd name="connsiteX3" fmla="*/ 8633592 w 8639987"/>
              <a:gd name="connsiteY3" fmla="*/ 1162676 h 2775172"/>
              <a:gd name="connsiteX4" fmla="*/ 4707428 w 8639987"/>
              <a:gd name="connsiteY4" fmla="*/ 2775172 h 2775172"/>
              <a:gd name="connsiteX5" fmla="*/ 4719073 w 8639987"/>
              <a:gd name="connsiteY5" fmla="*/ 791800 h 2775172"/>
              <a:gd name="connsiteX6" fmla="*/ 0 w 8639987"/>
              <a:gd name="connsiteY6" fmla="*/ 786512 h 277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39987" h="2775172">
                <a:moveTo>
                  <a:pt x="0" y="786512"/>
                </a:moveTo>
                <a:lnTo>
                  <a:pt x="5749716" y="0"/>
                </a:lnTo>
                <a:lnTo>
                  <a:pt x="8639987" y="0"/>
                </a:lnTo>
                <a:cubicBezTo>
                  <a:pt x="8637855" y="387559"/>
                  <a:pt x="8635724" y="775117"/>
                  <a:pt x="8633592" y="1162676"/>
                </a:cubicBezTo>
                <a:lnTo>
                  <a:pt x="4707428" y="2775172"/>
                </a:lnTo>
                <a:cubicBezTo>
                  <a:pt x="4711309" y="2122574"/>
                  <a:pt x="4715192" y="1444398"/>
                  <a:pt x="4719073" y="791800"/>
                </a:cubicBezTo>
                <a:lnTo>
                  <a:pt x="0" y="786512"/>
                </a:lnTo>
                <a:close/>
              </a:path>
            </a:pathLst>
          </a:custGeom>
          <a:solidFill>
            <a:srgbClr val="366658">
              <a:alpha val="15000"/>
            </a:srgb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115380A8-3360-33FC-A8C4-0759D3D657CB}"/>
              </a:ext>
            </a:extLst>
          </p:cNvPr>
          <p:cNvGrpSpPr/>
          <p:nvPr/>
        </p:nvGrpSpPr>
        <p:grpSpPr>
          <a:xfrm>
            <a:off x="7896379" y="3783546"/>
            <a:ext cx="463958" cy="587515"/>
            <a:chOff x="10947211" y="1963464"/>
            <a:chExt cx="463958" cy="587515"/>
          </a:xfrm>
        </p:grpSpPr>
        <p:sp>
          <p:nvSpPr>
            <p:cNvPr id="25" name="Right Arrow 16">
              <a:extLst>
                <a:ext uri="{FF2B5EF4-FFF2-40B4-BE49-F238E27FC236}">
                  <a16:creationId xmlns:a16="http://schemas.microsoft.com/office/drawing/2014/main" id="{6CEA3E94-2587-01AC-3CE2-4346F94CC8C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6" name="Oval 25">
              <a:extLst>
                <a:ext uri="{FF2B5EF4-FFF2-40B4-BE49-F238E27FC236}">
                  <a16:creationId xmlns:a16="http://schemas.microsoft.com/office/drawing/2014/main" id="{80035274-F4F0-446F-BAAC-1B2838DCB7F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cxnSp>
        <p:nvCxnSpPr>
          <p:cNvPr id="28" name="Straight Connector 27">
            <a:extLst>
              <a:ext uri="{FF2B5EF4-FFF2-40B4-BE49-F238E27FC236}">
                <a16:creationId xmlns:a16="http://schemas.microsoft.com/office/drawing/2014/main" id="{3E7FA785-D0CE-B990-EB44-90A78994A06D}"/>
              </a:ext>
            </a:extLst>
          </p:cNvPr>
          <p:cNvCxnSpPr>
            <a:stCxn id="23" idx="5"/>
            <a:endCxn id="23" idx="2"/>
          </p:cNvCxnSpPr>
          <p:nvPr/>
        </p:nvCxnSpPr>
        <p:spPr>
          <a:xfrm flipV="1">
            <a:off x="5184718" y="3587262"/>
            <a:ext cx="3920914" cy="791800"/>
          </a:xfrm>
          <a:prstGeom prst="line">
            <a:avLst/>
          </a:prstGeom>
          <a:ln>
            <a:solidFill>
              <a:schemeClr val="tx1">
                <a:lumMod val="65000"/>
                <a:lumOff val="35000"/>
              </a:schemeClr>
            </a:solidFill>
          </a:ln>
        </p:spPr>
        <p:style>
          <a:lnRef idx="3">
            <a:schemeClr val="accent3"/>
          </a:lnRef>
          <a:fillRef idx="0">
            <a:schemeClr val="accent3"/>
          </a:fillRef>
          <a:effectRef idx="2">
            <a:schemeClr val="accent3"/>
          </a:effectRef>
          <a:fontRef idx="minor">
            <a:schemeClr val="tx1"/>
          </a:fontRef>
        </p:style>
      </p:cxnSp>
      <p:sp>
        <p:nvSpPr>
          <p:cNvPr id="29" name="Rectangle 28">
            <a:extLst>
              <a:ext uri="{FF2B5EF4-FFF2-40B4-BE49-F238E27FC236}">
                <a16:creationId xmlns:a16="http://schemas.microsoft.com/office/drawing/2014/main" id="{6F802E43-D100-FC46-1EE2-1DC8B7D9EC28}"/>
              </a:ext>
            </a:extLst>
          </p:cNvPr>
          <p:cNvSpPr/>
          <p:nvPr/>
        </p:nvSpPr>
        <p:spPr>
          <a:xfrm>
            <a:off x="574430" y="354982"/>
            <a:ext cx="5521570" cy="523220"/>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Adresa stringului „Veri” a fost localizată în memorie (pattern găsit).</a:t>
            </a:r>
          </a:p>
          <a:p>
            <a:pPr marL="342900" indent="-342900">
              <a:buAutoNum type="arabicPeriod"/>
            </a:pPr>
            <a:r>
              <a:rPr lang="en-US" sz="1400" b="1">
                <a:solidFill>
                  <a:schemeClr val="tx1">
                    <a:lumMod val="50000"/>
                    <a:lumOff val="50000"/>
                  </a:schemeClr>
                </a:solidFill>
              </a:rPr>
              <a:t>Se face Follow in Dump pentru a analiza manual zona.</a:t>
            </a:r>
            <a:endParaRPr lang="en-US" sz="1200" b="1">
              <a:solidFill>
                <a:schemeClr val="tx1">
                  <a:lumMod val="50000"/>
                  <a:lumOff val="50000"/>
                </a:schemeClr>
              </a:solidFill>
            </a:endParaRPr>
          </a:p>
        </p:txBody>
      </p:sp>
      <p:sp>
        <p:nvSpPr>
          <p:cNvPr id="30" name="Rectangle 29">
            <a:extLst>
              <a:ext uri="{FF2B5EF4-FFF2-40B4-BE49-F238E27FC236}">
                <a16:creationId xmlns:a16="http://schemas.microsoft.com/office/drawing/2014/main" id="{92AC799D-57FE-3B44-8E82-AA1165F19B55}"/>
              </a:ext>
            </a:extLst>
          </p:cNvPr>
          <p:cNvSpPr/>
          <p:nvPr/>
        </p:nvSpPr>
        <p:spPr>
          <a:xfrm>
            <a:off x="7007706" y="5195649"/>
            <a:ext cx="4983879" cy="1384995"/>
          </a:xfrm>
          <a:prstGeom prst="rect">
            <a:avLst/>
          </a:prstGeom>
        </p:spPr>
        <p:txBody>
          <a:bodyPr wrap="square">
            <a:spAutoFit/>
          </a:bodyPr>
          <a:lstStyle/>
          <a:p>
            <a:r>
              <a:rPr lang="en-US" sz="1400" b="1">
                <a:solidFill>
                  <a:schemeClr val="tx1">
                    <a:lumMod val="50000"/>
                    <a:lumOff val="50000"/>
                  </a:schemeClr>
                </a:solidFill>
              </a:rPr>
              <a:t>3. Dump-ul este deschis în paralel cu zona de cod care folosește acel string — e o ancoră bună pentru identificare contextuală.</a:t>
            </a:r>
          </a:p>
          <a:p>
            <a:endParaRPr lang="en-US" sz="1400" b="1">
              <a:solidFill>
                <a:schemeClr val="tx1">
                  <a:lumMod val="50000"/>
                  <a:lumOff val="50000"/>
                </a:schemeClr>
              </a:solidFill>
            </a:endParaRPr>
          </a:p>
          <a:p>
            <a:r>
              <a:rPr lang="en-US" sz="1400" b="1">
                <a:solidFill>
                  <a:schemeClr val="tx1">
                    <a:lumMod val="50000"/>
                    <a:lumOff val="50000"/>
                  </a:schemeClr>
                </a:solidFill>
              </a:rPr>
              <a:t>4. În fereastra de dump (video), se parcurge manual vecinătatea memoriei, căutând stringul din fereastra MessageBoxA ("Parola incorectă“) — pentru a fi modificat ulterior.</a:t>
            </a:r>
            <a:endParaRPr lang="en-US" sz="1200" b="1">
              <a:solidFill>
                <a:schemeClr val="tx1">
                  <a:lumMod val="50000"/>
                  <a:lumOff val="50000"/>
                </a:schemeClr>
              </a:solidFill>
            </a:endParaRPr>
          </a:p>
        </p:txBody>
      </p:sp>
    </p:spTree>
    <p:extLst>
      <p:ext uri="{BB962C8B-B14F-4D97-AF65-F5344CB8AC3E}">
        <p14:creationId xmlns:p14="http://schemas.microsoft.com/office/powerpoint/2010/main" val="790441262"/>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E10E99-3412-DD31-218E-2B60573B68AA}"/>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35EA457E-6530-2A75-9796-334DA591C482}"/>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8" name="Rectangle 7">
            <a:extLst>
              <a:ext uri="{FF2B5EF4-FFF2-40B4-BE49-F238E27FC236}">
                <a16:creationId xmlns:a16="http://schemas.microsoft.com/office/drawing/2014/main" id="{108A48A3-EC4E-9FCB-6138-7E5A25DB18E6}"/>
              </a:ext>
            </a:extLst>
          </p:cNvPr>
          <p:cNvSpPr/>
          <p:nvPr/>
        </p:nvSpPr>
        <p:spPr>
          <a:xfrm>
            <a:off x="323548" y="290918"/>
            <a:ext cx="5772452" cy="738664"/>
          </a:xfrm>
          <a:prstGeom prst="rect">
            <a:avLst/>
          </a:prstGeom>
        </p:spPr>
        <p:txBody>
          <a:bodyPr wrap="square">
            <a:spAutoFit/>
          </a:bodyPr>
          <a:lstStyle/>
          <a:p>
            <a:r>
              <a:rPr lang="en-US" sz="1400" b="1">
                <a:solidFill>
                  <a:schemeClr val="tx1">
                    <a:lumMod val="50000"/>
                    <a:lumOff val="50000"/>
                  </a:schemeClr>
                </a:solidFill>
              </a:rPr>
              <a:t>1. Fișierul mic.exe este încărcat și oprit la adresa Entry Point (00402000), unde se observă începutul execuției: instrucțiuni standard de inițializare.</a:t>
            </a:r>
          </a:p>
          <a:p>
            <a:r>
              <a:rPr lang="en-US" sz="1400" b="1">
                <a:solidFill>
                  <a:schemeClr val="tx1">
                    <a:lumMod val="50000"/>
                    <a:lumOff val="50000"/>
                  </a:schemeClr>
                </a:solidFill>
              </a:rPr>
              <a:t>Aceasta este zona de start a codului propriu al programului.</a:t>
            </a:r>
          </a:p>
        </p:txBody>
      </p:sp>
      <p:pic>
        <p:nvPicPr>
          <p:cNvPr id="21" name="Picture 20">
            <a:extLst>
              <a:ext uri="{FF2B5EF4-FFF2-40B4-BE49-F238E27FC236}">
                <a16:creationId xmlns:a16="http://schemas.microsoft.com/office/drawing/2014/main" id="{CCD6DC49-85B1-3363-C56B-5FBB773D9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9"/>
            <a:ext cx="5709137" cy="5384942"/>
          </a:xfrm>
          <a:prstGeom prst="rect">
            <a:avLst/>
          </a:prstGeom>
        </p:spPr>
      </p:pic>
      <p:pic>
        <p:nvPicPr>
          <p:cNvPr id="23" name="Picture 22">
            <a:extLst>
              <a:ext uri="{FF2B5EF4-FFF2-40B4-BE49-F238E27FC236}">
                <a16:creationId xmlns:a16="http://schemas.microsoft.com/office/drawing/2014/main" id="{C59D39DE-6CDA-23A7-30F3-17ED9BD992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0" y="1170190"/>
            <a:ext cx="5709137" cy="5384942"/>
          </a:xfrm>
          <a:prstGeom prst="rect">
            <a:avLst/>
          </a:prstGeom>
        </p:spPr>
      </p:pic>
      <p:grpSp>
        <p:nvGrpSpPr>
          <p:cNvPr id="10" name="Group 9">
            <a:extLst>
              <a:ext uri="{FF2B5EF4-FFF2-40B4-BE49-F238E27FC236}">
                <a16:creationId xmlns:a16="http://schemas.microsoft.com/office/drawing/2014/main" id="{FA11988F-A68F-C4BE-8AEC-9BC8ABBAAB71}"/>
              </a:ext>
            </a:extLst>
          </p:cNvPr>
          <p:cNvGrpSpPr/>
          <p:nvPr/>
        </p:nvGrpSpPr>
        <p:grpSpPr>
          <a:xfrm>
            <a:off x="916264" y="1702373"/>
            <a:ext cx="463958" cy="587515"/>
            <a:chOff x="10947211" y="1963464"/>
            <a:chExt cx="463958" cy="587515"/>
          </a:xfrm>
        </p:grpSpPr>
        <p:sp>
          <p:nvSpPr>
            <p:cNvPr id="11" name="Right Arrow 16">
              <a:extLst>
                <a:ext uri="{FF2B5EF4-FFF2-40B4-BE49-F238E27FC236}">
                  <a16:creationId xmlns:a16="http://schemas.microsoft.com/office/drawing/2014/main" id="{AE648282-38DA-9958-6382-9EAF6A62E23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2" name="Oval 11">
              <a:extLst>
                <a:ext uri="{FF2B5EF4-FFF2-40B4-BE49-F238E27FC236}">
                  <a16:creationId xmlns:a16="http://schemas.microsoft.com/office/drawing/2014/main" id="{72C9CBA9-18A2-4465-5458-C9117389E61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13" name="Group 12">
            <a:extLst>
              <a:ext uri="{FF2B5EF4-FFF2-40B4-BE49-F238E27FC236}">
                <a16:creationId xmlns:a16="http://schemas.microsoft.com/office/drawing/2014/main" id="{3E654CF3-AB1C-085A-4425-F7F990080253}"/>
              </a:ext>
            </a:extLst>
          </p:cNvPr>
          <p:cNvGrpSpPr/>
          <p:nvPr/>
        </p:nvGrpSpPr>
        <p:grpSpPr>
          <a:xfrm>
            <a:off x="7520280" y="1846639"/>
            <a:ext cx="463958" cy="587515"/>
            <a:chOff x="10947211" y="1963464"/>
            <a:chExt cx="463958" cy="587515"/>
          </a:xfrm>
        </p:grpSpPr>
        <p:sp>
          <p:nvSpPr>
            <p:cNvPr id="14" name="Right Arrow 16">
              <a:extLst>
                <a:ext uri="{FF2B5EF4-FFF2-40B4-BE49-F238E27FC236}">
                  <a16:creationId xmlns:a16="http://schemas.microsoft.com/office/drawing/2014/main" id="{7E025131-0DF0-D87B-938E-D03C4A44ABF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5" name="Oval 14">
              <a:extLst>
                <a:ext uri="{FF2B5EF4-FFF2-40B4-BE49-F238E27FC236}">
                  <a16:creationId xmlns:a16="http://schemas.microsoft.com/office/drawing/2014/main" id="{4F74B748-A44B-CA9C-C929-AEDB30A9BF5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6" name="Group 15">
            <a:extLst>
              <a:ext uri="{FF2B5EF4-FFF2-40B4-BE49-F238E27FC236}">
                <a16:creationId xmlns:a16="http://schemas.microsoft.com/office/drawing/2014/main" id="{BDC06A09-483A-F697-D4B5-B2D810DAC2BD}"/>
              </a:ext>
            </a:extLst>
          </p:cNvPr>
          <p:cNvGrpSpPr/>
          <p:nvPr/>
        </p:nvGrpSpPr>
        <p:grpSpPr>
          <a:xfrm>
            <a:off x="9659206" y="1918771"/>
            <a:ext cx="463958" cy="587515"/>
            <a:chOff x="10947211" y="1963464"/>
            <a:chExt cx="463958" cy="587515"/>
          </a:xfrm>
        </p:grpSpPr>
        <p:sp>
          <p:nvSpPr>
            <p:cNvPr id="17" name="Right Arrow 16">
              <a:extLst>
                <a:ext uri="{FF2B5EF4-FFF2-40B4-BE49-F238E27FC236}">
                  <a16:creationId xmlns:a16="http://schemas.microsoft.com/office/drawing/2014/main" id="{53C68D83-5F03-1A78-5F28-71AF7D126AA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8" name="Oval 17">
              <a:extLst>
                <a:ext uri="{FF2B5EF4-FFF2-40B4-BE49-F238E27FC236}">
                  <a16:creationId xmlns:a16="http://schemas.microsoft.com/office/drawing/2014/main" id="{9BB64DB7-97F1-A8B8-EB94-295E7DE9DE5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nvGrpSpPr>
          <p:cNvPr id="19" name="Group 18">
            <a:extLst>
              <a:ext uri="{FF2B5EF4-FFF2-40B4-BE49-F238E27FC236}">
                <a16:creationId xmlns:a16="http://schemas.microsoft.com/office/drawing/2014/main" id="{4836B135-9840-DE20-A4C0-4D438F0A0F7C}"/>
              </a:ext>
            </a:extLst>
          </p:cNvPr>
          <p:cNvGrpSpPr/>
          <p:nvPr/>
        </p:nvGrpSpPr>
        <p:grpSpPr>
          <a:xfrm>
            <a:off x="10961360" y="2307502"/>
            <a:ext cx="463958" cy="587515"/>
            <a:chOff x="10947211" y="1963464"/>
            <a:chExt cx="463958" cy="587515"/>
          </a:xfrm>
        </p:grpSpPr>
        <p:sp>
          <p:nvSpPr>
            <p:cNvPr id="20" name="Right Arrow 16">
              <a:extLst>
                <a:ext uri="{FF2B5EF4-FFF2-40B4-BE49-F238E27FC236}">
                  <a16:creationId xmlns:a16="http://schemas.microsoft.com/office/drawing/2014/main" id="{370B060F-70D2-14BD-EA49-D6BAE9FBCAB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2" name="Oval 21">
              <a:extLst>
                <a:ext uri="{FF2B5EF4-FFF2-40B4-BE49-F238E27FC236}">
                  <a16:creationId xmlns:a16="http://schemas.microsoft.com/office/drawing/2014/main" id="{3B5EECFC-F51F-D486-4274-44709C8AE45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sp>
        <p:nvSpPr>
          <p:cNvPr id="6" name="Rectangle 5">
            <a:extLst>
              <a:ext uri="{FF2B5EF4-FFF2-40B4-BE49-F238E27FC236}">
                <a16:creationId xmlns:a16="http://schemas.microsoft.com/office/drawing/2014/main" id="{5E91B3DD-C347-EDA1-4066-36A7A7E84E35}"/>
              </a:ext>
            </a:extLst>
          </p:cNvPr>
          <p:cNvSpPr/>
          <p:nvPr/>
        </p:nvSpPr>
        <p:spPr>
          <a:xfrm>
            <a:off x="6194960" y="284872"/>
            <a:ext cx="5772452" cy="738664"/>
          </a:xfrm>
          <a:prstGeom prst="rect">
            <a:avLst/>
          </a:prstGeom>
        </p:spPr>
        <p:txBody>
          <a:bodyPr wrap="square">
            <a:spAutoFit/>
          </a:bodyPr>
          <a:lstStyle/>
          <a:p>
            <a:r>
              <a:rPr lang="en-US" sz="1400" b="1">
                <a:solidFill>
                  <a:schemeClr val="tx1">
                    <a:lumMod val="50000"/>
                    <a:lumOff val="50000"/>
                  </a:schemeClr>
                </a:solidFill>
              </a:rPr>
              <a:t>2. Se selectează manual blocul de cod dorit.</a:t>
            </a:r>
          </a:p>
          <a:p>
            <a:r>
              <a:rPr lang="pt-BR" sz="1400" b="1">
                <a:solidFill>
                  <a:schemeClr val="tx1">
                    <a:lumMod val="50000"/>
                    <a:lumOff val="50000"/>
                  </a:schemeClr>
                </a:solidFill>
              </a:rPr>
              <a:t>3. Click dreapta pe blocul selectat, de unde </a:t>
            </a:r>
            <a:r>
              <a:rPr lang="en-US" sz="1400" b="1">
                <a:solidFill>
                  <a:schemeClr val="tx1">
                    <a:lumMod val="50000"/>
                    <a:lumOff val="50000"/>
                  </a:schemeClr>
                </a:solidFill>
              </a:rPr>
              <a:t>se alege opțiunea „Binary”.</a:t>
            </a:r>
          </a:p>
          <a:p>
            <a:r>
              <a:rPr lang="en-US" sz="1400" b="1">
                <a:solidFill>
                  <a:schemeClr val="tx1">
                    <a:lumMod val="50000"/>
                    <a:lumOff val="50000"/>
                  </a:schemeClr>
                </a:solidFill>
              </a:rPr>
              <a:t>4. Se apasă „Copy” pentru a salva codul în format binar.</a:t>
            </a:r>
          </a:p>
        </p:txBody>
      </p:sp>
      <p:sp>
        <p:nvSpPr>
          <p:cNvPr id="24" name="TextBox 23">
            <a:extLst>
              <a:ext uri="{FF2B5EF4-FFF2-40B4-BE49-F238E27FC236}">
                <a16:creationId xmlns:a16="http://schemas.microsoft.com/office/drawing/2014/main" id="{31BE0716-33AF-844E-29D2-95D6CFE95CEA}"/>
              </a:ext>
            </a:extLst>
          </p:cNvPr>
          <p:cNvSpPr txBox="1"/>
          <p:nvPr/>
        </p:nvSpPr>
        <p:spPr>
          <a:xfrm>
            <a:off x="6143394" y="6519470"/>
            <a:ext cx="5781761" cy="261610"/>
          </a:xfrm>
          <a:prstGeom prst="rect">
            <a:avLst/>
          </a:prstGeom>
          <a:noFill/>
        </p:spPr>
        <p:txBody>
          <a:bodyPr wrap="square">
            <a:spAutoFit/>
          </a:bodyPr>
          <a:lstStyle/>
          <a:p>
            <a:r>
              <a:rPr lang="en-US" sz="1100">
                <a:solidFill>
                  <a:schemeClr val="tx1">
                    <a:lumMod val="50000"/>
                    <a:lumOff val="50000"/>
                  </a:schemeClr>
                </a:solidFill>
              </a:rPr>
              <a:t>Selectăm o secțiune de cod universal funcțional și îl copiem!</a:t>
            </a:r>
          </a:p>
        </p:txBody>
      </p:sp>
      <p:sp>
        <p:nvSpPr>
          <p:cNvPr id="25" name="TextBox 24">
            <a:extLst>
              <a:ext uri="{FF2B5EF4-FFF2-40B4-BE49-F238E27FC236}">
                <a16:creationId xmlns:a16="http://schemas.microsoft.com/office/drawing/2014/main" id="{B34DF9EC-4BE8-A6FB-10AA-9E6EC318FED9}"/>
              </a:ext>
            </a:extLst>
          </p:cNvPr>
          <p:cNvSpPr txBox="1"/>
          <p:nvPr/>
        </p:nvSpPr>
        <p:spPr>
          <a:xfrm>
            <a:off x="266845" y="6531799"/>
            <a:ext cx="5781761" cy="261610"/>
          </a:xfrm>
          <a:prstGeom prst="rect">
            <a:avLst/>
          </a:prstGeom>
          <a:noFill/>
        </p:spPr>
        <p:txBody>
          <a:bodyPr wrap="square">
            <a:spAutoFit/>
          </a:bodyPr>
          <a:lstStyle/>
          <a:p>
            <a:r>
              <a:rPr lang="en-US" sz="1100">
                <a:solidFill>
                  <a:schemeClr val="tx1">
                    <a:lumMod val="50000"/>
                    <a:lumOff val="50000"/>
                  </a:schemeClr>
                </a:solidFill>
              </a:rPr>
              <a:t>Este prezentată prima linie din Entry Point în mic.exe!</a:t>
            </a:r>
          </a:p>
        </p:txBody>
      </p:sp>
    </p:spTree>
    <p:extLst>
      <p:ext uri="{BB962C8B-B14F-4D97-AF65-F5344CB8AC3E}">
        <p14:creationId xmlns:p14="http://schemas.microsoft.com/office/powerpoint/2010/main" val="4548937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51ED20-907E-A60A-DA31-1389D8108E6D}"/>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9DF75830-F1B5-1145-C08A-E59E410B8D6C}"/>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21" name="Picture 20">
            <a:extLst>
              <a:ext uri="{FF2B5EF4-FFF2-40B4-BE49-F238E27FC236}">
                <a16:creationId xmlns:a16="http://schemas.microsoft.com/office/drawing/2014/main" id="{56654368-C22A-842A-6B02-DEF7A7F1F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5"/>
            <a:ext cx="5707440" cy="5460246"/>
          </a:xfrm>
          <a:prstGeom prst="rect">
            <a:avLst/>
          </a:prstGeom>
        </p:spPr>
      </p:pic>
      <p:pic>
        <p:nvPicPr>
          <p:cNvPr id="2" name="Picture 1">
            <a:extLst>
              <a:ext uri="{FF2B5EF4-FFF2-40B4-BE49-F238E27FC236}">
                <a16:creationId xmlns:a16="http://schemas.microsoft.com/office/drawing/2014/main" id="{072C78D6-A264-FFB6-9276-90CDB229A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1" y="1170186"/>
            <a:ext cx="5707440" cy="5460246"/>
          </a:xfrm>
          <a:prstGeom prst="rect">
            <a:avLst/>
          </a:prstGeom>
        </p:spPr>
      </p:pic>
      <p:grpSp>
        <p:nvGrpSpPr>
          <p:cNvPr id="6" name="Group 5">
            <a:extLst>
              <a:ext uri="{FF2B5EF4-FFF2-40B4-BE49-F238E27FC236}">
                <a16:creationId xmlns:a16="http://schemas.microsoft.com/office/drawing/2014/main" id="{5F23880B-E734-DE0A-9E44-2DD2643BD677}"/>
              </a:ext>
            </a:extLst>
          </p:cNvPr>
          <p:cNvGrpSpPr/>
          <p:nvPr/>
        </p:nvGrpSpPr>
        <p:grpSpPr>
          <a:xfrm>
            <a:off x="1320126" y="4567069"/>
            <a:ext cx="463958" cy="587515"/>
            <a:chOff x="10947211" y="1963464"/>
            <a:chExt cx="463958" cy="587515"/>
          </a:xfrm>
        </p:grpSpPr>
        <p:sp>
          <p:nvSpPr>
            <p:cNvPr id="8" name="Right Arrow 16">
              <a:extLst>
                <a:ext uri="{FF2B5EF4-FFF2-40B4-BE49-F238E27FC236}">
                  <a16:creationId xmlns:a16="http://schemas.microsoft.com/office/drawing/2014/main" id="{43A21625-6DA8-974A-84CC-587BC915F55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F13A8392-89F5-4C20-8A3D-A885E49F5B7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0" name="Group 9">
            <a:extLst>
              <a:ext uri="{FF2B5EF4-FFF2-40B4-BE49-F238E27FC236}">
                <a16:creationId xmlns:a16="http://schemas.microsoft.com/office/drawing/2014/main" id="{C6B73B7C-2B90-5958-A649-6ED75A221DAC}"/>
              </a:ext>
            </a:extLst>
          </p:cNvPr>
          <p:cNvGrpSpPr/>
          <p:nvPr/>
        </p:nvGrpSpPr>
        <p:grpSpPr>
          <a:xfrm>
            <a:off x="8181324" y="4857664"/>
            <a:ext cx="463958" cy="587515"/>
            <a:chOff x="10947211" y="1963464"/>
            <a:chExt cx="463958" cy="587515"/>
          </a:xfrm>
        </p:grpSpPr>
        <p:sp>
          <p:nvSpPr>
            <p:cNvPr id="11" name="Right Arrow 16">
              <a:extLst>
                <a:ext uri="{FF2B5EF4-FFF2-40B4-BE49-F238E27FC236}">
                  <a16:creationId xmlns:a16="http://schemas.microsoft.com/office/drawing/2014/main" id="{93576237-DDBE-0565-52B3-DEDC9F86A2C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34A9E15E-09C6-748F-CC07-4977A293D44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3" name="Group 12">
            <a:extLst>
              <a:ext uri="{FF2B5EF4-FFF2-40B4-BE49-F238E27FC236}">
                <a16:creationId xmlns:a16="http://schemas.microsoft.com/office/drawing/2014/main" id="{8307A69A-0862-5DB9-CDA9-A80B4C6D715E}"/>
              </a:ext>
            </a:extLst>
          </p:cNvPr>
          <p:cNvGrpSpPr/>
          <p:nvPr/>
        </p:nvGrpSpPr>
        <p:grpSpPr>
          <a:xfrm>
            <a:off x="9114907" y="2469703"/>
            <a:ext cx="463958" cy="587515"/>
            <a:chOff x="10947211" y="1963464"/>
            <a:chExt cx="463958" cy="587515"/>
          </a:xfrm>
        </p:grpSpPr>
        <p:sp>
          <p:nvSpPr>
            <p:cNvPr id="14" name="Right Arrow 16">
              <a:extLst>
                <a:ext uri="{FF2B5EF4-FFF2-40B4-BE49-F238E27FC236}">
                  <a16:creationId xmlns:a16="http://schemas.microsoft.com/office/drawing/2014/main" id="{FE8B706D-11ED-AD99-E2EB-2D9A14E99E5E}"/>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3BF31E61-9B98-F6C6-D210-E1151B99C96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grpSp>
        <p:nvGrpSpPr>
          <p:cNvPr id="16" name="Group 15">
            <a:extLst>
              <a:ext uri="{FF2B5EF4-FFF2-40B4-BE49-F238E27FC236}">
                <a16:creationId xmlns:a16="http://schemas.microsoft.com/office/drawing/2014/main" id="{B9BBE9E8-A5A8-985C-122B-1F124BB4C135}"/>
              </a:ext>
            </a:extLst>
          </p:cNvPr>
          <p:cNvGrpSpPr/>
          <p:nvPr/>
        </p:nvGrpSpPr>
        <p:grpSpPr>
          <a:xfrm>
            <a:off x="10297872" y="2487317"/>
            <a:ext cx="463958" cy="587515"/>
            <a:chOff x="10947211" y="1963464"/>
            <a:chExt cx="463958" cy="587515"/>
          </a:xfrm>
        </p:grpSpPr>
        <p:sp>
          <p:nvSpPr>
            <p:cNvPr id="17" name="Right Arrow 16">
              <a:extLst>
                <a:ext uri="{FF2B5EF4-FFF2-40B4-BE49-F238E27FC236}">
                  <a16:creationId xmlns:a16="http://schemas.microsoft.com/office/drawing/2014/main" id="{96BE0460-25FB-3D05-C723-CD5F2E672E0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7D92C705-DAC3-5BF9-7226-98042722ACB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sp>
        <p:nvSpPr>
          <p:cNvPr id="3" name="Rectangle 2">
            <a:extLst>
              <a:ext uri="{FF2B5EF4-FFF2-40B4-BE49-F238E27FC236}">
                <a16:creationId xmlns:a16="http://schemas.microsoft.com/office/drawing/2014/main" id="{693C4A9E-92DB-D7E7-07A0-DAC396F1532B}"/>
              </a:ext>
            </a:extLst>
          </p:cNvPr>
          <p:cNvSpPr/>
          <p:nvPr/>
        </p:nvSpPr>
        <p:spPr>
          <a:xfrm>
            <a:off x="339470" y="198464"/>
            <a:ext cx="8804121" cy="954107"/>
          </a:xfrm>
          <a:prstGeom prst="rect">
            <a:avLst/>
          </a:prstGeom>
        </p:spPr>
        <p:txBody>
          <a:bodyPr wrap="square">
            <a:spAutoFit/>
          </a:bodyPr>
          <a:lstStyle/>
          <a:p>
            <a:r>
              <a:rPr lang="en-US" sz="1400" b="1">
                <a:solidFill>
                  <a:schemeClr val="tx1">
                    <a:lumMod val="50000"/>
                    <a:lumOff val="50000"/>
                  </a:schemeClr>
                </a:solidFill>
              </a:rPr>
              <a:t>1. Se identifică în dump stringul complet „Parola incorectă: Mai încearcă”, confirmând prezența lui în memorie.</a:t>
            </a:r>
          </a:p>
          <a:p>
            <a:r>
              <a:rPr lang="en-US" sz="1400" b="1">
                <a:solidFill>
                  <a:schemeClr val="tx1">
                    <a:lumMod val="50000"/>
                    <a:lumOff val="50000"/>
                  </a:schemeClr>
                </a:solidFill>
              </a:rPr>
              <a:t>2. Se selectează în dump zona relevantă pentru editare.</a:t>
            </a:r>
          </a:p>
          <a:p>
            <a:r>
              <a:rPr lang="en-US" sz="1400" b="1">
                <a:solidFill>
                  <a:schemeClr val="tx1">
                    <a:lumMod val="50000"/>
                    <a:lumOff val="50000"/>
                  </a:schemeClr>
                </a:solidFill>
              </a:rPr>
              <a:t>3. Se face click dreapta pe selecție → Binary.</a:t>
            </a:r>
          </a:p>
          <a:p>
            <a:r>
              <a:rPr lang="en-US" sz="1400" b="1">
                <a:solidFill>
                  <a:schemeClr val="tx1">
                    <a:lumMod val="50000"/>
                    <a:lumOff val="50000"/>
                  </a:schemeClr>
                </a:solidFill>
              </a:rPr>
              <a:t>4. Se alege opțiunea Edit pentru a modifica mesajul afișat de MessageBoxA.</a:t>
            </a:r>
            <a:endParaRPr lang="en-US" sz="1200" b="1">
              <a:solidFill>
                <a:schemeClr val="tx1">
                  <a:lumMod val="50000"/>
                  <a:lumOff val="50000"/>
                </a:schemeClr>
              </a:solidFill>
            </a:endParaRPr>
          </a:p>
        </p:txBody>
      </p:sp>
      <p:pic>
        <p:nvPicPr>
          <p:cNvPr id="7" name="Picture 6">
            <a:extLst>
              <a:ext uri="{FF2B5EF4-FFF2-40B4-BE49-F238E27FC236}">
                <a16:creationId xmlns:a16="http://schemas.microsoft.com/office/drawing/2014/main" id="{29B9AABC-90C5-483A-6B63-4DBD7D8AE8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2622" y="5001930"/>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0" name="Picture 19">
            <a:extLst>
              <a:ext uri="{FF2B5EF4-FFF2-40B4-BE49-F238E27FC236}">
                <a16:creationId xmlns:a16="http://schemas.microsoft.com/office/drawing/2014/main" id="{0833675C-1DE6-9B16-0584-4C8E2373F1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63191" y="4913100"/>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6520457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BB0C4C-3320-6A94-8C15-881B5D28A314}"/>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D2CCD633-16F6-AD84-637B-9001A23B6BC9}"/>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19" name="Picture 18">
            <a:extLst>
              <a:ext uri="{FF2B5EF4-FFF2-40B4-BE49-F238E27FC236}">
                <a16:creationId xmlns:a16="http://schemas.microsoft.com/office/drawing/2014/main" id="{53D3D640-EAEC-EF58-DA7D-A444B27263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2118" y="351692"/>
            <a:ext cx="6494442" cy="6213162"/>
          </a:xfrm>
          <a:prstGeom prst="rect">
            <a:avLst/>
          </a:prstGeom>
        </p:spPr>
      </p:pic>
      <p:grpSp>
        <p:nvGrpSpPr>
          <p:cNvPr id="29" name="Group 28">
            <a:extLst>
              <a:ext uri="{FF2B5EF4-FFF2-40B4-BE49-F238E27FC236}">
                <a16:creationId xmlns:a16="http://schemas.microsoft.com/office/drawing/2014/main" id="{CD44CC28-CAFF-A362-F97A-D8BC4E93D1EF}"/>
              </a:ext>
            </a:extLst>
          </p:cNvPr>
          <p:cNvGrpSpPr/>
          <p:nvPr/>
        </p:nvGrpSpPr>
        <p:grpSpPr>
          <a:xfrm>
            <a:off x="445512" y="351692"/>
            <a:ext cx="3992206" cy="2925044"/>
            <a:chOff x="445512" y="351692"/>
            <a:chExt cx="3992206" cy="2925044"/>
          </a:xfrm>
        </p:grpSpPr>
        <p:pic>
          <p:nvPicPr>
            <p:cNvPr id="3" name="Picture 2">
              <a:extLst>
                <a:ext uri="{FF2B5EF4-FFF2-40B4-BE49-F238E27FC236}">
                  <a16:creationId xmlns:a16="http://schemas.microsoft.com/office/drawing/2014/main" id="{1D1582D8-F1F4-448A-5FC2-9F2393926E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787" y="351692"/>
              <a:ext cx="3587931" cy="2925044"/>
            </a:xfrm>
            <a:prstGeom prst="rect">
              <a:avLst/>
            </a:prstGeom>
          </p:spPr>
        </p:pic>
        <p:grpSp>
          <p:nvGrpSpPr>
            <p:cNvPr id="4" name="Group 3">
              <a:extLst>
                <a:ext uri="{FF2B5EF4-FFF2-40B4-BE49-F238E27FC236}">
                  <a16:creationId xmlns:a16="http://schemas.microsoft.com/office/drawing/2014/main" id="{24A8546F-1C1B-2FC2-EFFD-ACE5B0AD75E3}"/>
                </a:ext>
              </a:extLst>
            </p:cNvPr>
            <p:cNvGrpSpPr/>
            <p:nvPr/>
          </p:nvGrpSpPr>
          <p:grpSpPr>
            <a:xfrm>
              <a:off x="445512" y="1008412"/>
              <a:ext cx="463958" cy="587515"/>
              <a:chOff x="10947211" y="1963464"/>
              <a:chExt cx="463958" cy="587515"/>
            </a:xfrm>
          </p:grpSpPr>
          <p:sp>
            <p:nvSpPr>
              <p:cNvPr id="7" name="Right Arrow 16">
                <a:extLst>
                  <a:ext uri="{FF2B5EF4-FFF2-40B4-BE49-F238E27FC236}">
                    <a16:creationId xmlns:a16="http://schemas.microsoft.com/office/drawing/2014/main" id="{10AF0CBA-45B3-16C1-5EF0-F1DFE89A0BB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Oval 7">
                <a:extLst>
                  <a:ext uri="{FF2B5EF4-FFF2-40B4-BE49-F238E27FC236}">
                    <a16:creationId xmlns:a16="http://schemas.microsoft.com/office/drawing/2014/main" id="{C7616D63-3379-F261-CB2E-A7418BBAD62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5</a:t>
                </a:r>
              </a:p>
            </p:txBody>
          </p:sp>
        </p:grpSp>
      </p:grpSp>
      <p:grpSp>
        <p:nvGrpSpPr>
          <p:cNvPr id="30" name="Group 29">
            <a:extLst>
              <a:ext uri="{FF2B5EF4-FFF2-40B4-BE49-F238E27FC236}">
                <a16:creationId xmlns:a16="http://schemas.microsoft.com/office/drawing/2014/main" id="{B08F7F2D-E453-4952-A28B-E8D52C8246C0}"/>
              </a:ext>
            </a:extLst>
          </p:cNvPr>
          <p:cNvGrpSpPr/>
          <p:nvPr/>
        </p:nvGrpSpPr>
        <p:grpSpPr>
          <a:xfrm>
            <a:off x="1068765" y="1749952"/>
            <a:ext cx="3992206" cy="2925046"/>
            <a:chOff x="445512" y="3639808"/>
            <a:chExt cx="3992206" cy="2925046"/>
          </a:xfrm>
        </p:grpSpPr>
        <p:pic>
          <p:nvPicPr>
            <p:cNvPr id="6" name="Picture 5">
              <a:extLst>
                <a:ext uri="{FF2B5EF4-FFF2-40B4-BE49-F238E27FC236}">
                  <a16:creationId xmlns:a16="http://schemas.microsoft.com/office/drawing/2014/main" id="{4E8796D1-EDDE-2987-41A1-AC540028B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787" y="3639808"/>
              <a:ext cx="3587931" cy="2925046"/>
            </a:xfrm>
            <a:prstGeom prst="rect">
              <a:avLst/>
            </a:prstGeom>
          </p:spPr>
        </p:pic>
        <p:grpSp>
          <p:nvGrpSpPr>
            <p:cNvPr id="11" name="Group 10">
              <a:extLst>
                <a:ext uri="{FF2B5EF4-FFF2-40B4-BE49-F238E27FC236}">
                  <a16:creationId xmlns:a16="http://schemas.microsoft.com/office/drawing/2014/main" id="{CE5298BA-11F0-5854-25B5-2AFA71307130}"/>
                </a:ext>
              </a:extLst>
            </p:cNvPr>
            <p:cNvGrpSpPr/>
            <p:nvPr/>
          </p:nvGrpSpPr>
          <p:grpSpPr>
            <a:xfrm>
              <a:off x="445512" y="4317467"/>
              <a:ext cx="463958" cy="587515"/>
              <a:chOff x="10947211" y="1963464"/>
              <a:chExt cx="463958" cy="587515"/>
            </a:xfrm>
          </p:grpSpPr>
          <p:sp>
            <p:nvSpPr>
              <p:cNvPr id="12" name="Right Arrow 16">
                <a:extLst>
                  <a:ext uri="{FF2B5EF4-FFF2-40B4-BE49-F238E27FC236}">
                    <a16:creationId xmlns:a16="http://schemas.microsoft.com/office/drawing/2014/main" id="{09CCC33C-4693-F407-C35D-E7C32316D32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D4F0A0AB-514C-69E1-DECF-8C634A2B6BB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6</a:t>
                </a:r>
              </a:p>
            </p:txBody>
          </p:sp>
        </p:grpSp>
      </p:grpSp>
      <p:grpSp>
        <p:nvGrpSpPr>
          <p:cNvPr id="14" name="Group 13">
            <a:extLst>
              <a:ext uri="{FF2B5EF4-FFF2-40B4-BE49-F238E27FC236}">
                <a16:creationId xmlns:a16="http://schemas.microsoft.com/office/drawing/2014/main" id="{C9989495-05F8-23F4-BFC5-54ED2A697093}"/>
              </a:ext>
            </a:extLst>
          </p:cNvPr>
          <p:cNvGrpSpPr/>
          <p:nvPr/>
        </p:nvGrpSpPr>
        <p:grpSpPr>
          <a:xfrm>
            <a:off x="7612221" y="4698936"/>
            <a:ext cx="463958" cy="587515"/>
            <a:chOff x="10947211" y="1963464"/>
            <a:chExt cx="463958" cy="587515"/>
          </a:xfrm>
        </p:grpSpPr>
        <p:sp>
          <p:nvSpPr>
            <p:cNvPr id="15" name="Right Arrow 16">
              <a:extLst>
                <a:ext uri="{FF2B5EF4-FFF2-40B4-BE49-F238E27FC236}">
                  <a16:creationId xmlns:a16="http://schemas.microsoft.com/office/drawing/2014/main" id="{3E3D52D7-51D5-58DB-D673-6BACCBFCEED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6A1C4724-72D3-6A65-B0CD-B190AC6ABBA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7</a:t>
              </a:r>
            </a:p>
          </p:txBody>
        </p:sp>
      </p:grpSp>
      <p:grpSp>
        <p:nvGrpSpPr>
          <p:cNvPr id="21" name="Group 20">
            <a:extLst>
              <a:ext uri="{FF2B5EF4-FFF2-40B4-BE49-F238E27FC236}">
                <a16:creationId xmlns:a16="http://schemas.microsoft.com/office/drawing/2014/main" id="{62A058DA-769D-78DF-887D-DA2853EC0872}"/>
              </a:ext>
            </a:extLst>
          </p:cNvPr>
          <p:cNvGrpSpPr/>
          <p:nvPr/>
        </p:nvGrpSpPr>
        <p:grpSpPr>
          <a:xfrm>
            <a:off x="8705664" y="2064920"/>
            <a:ext cx="463958" cy="587515"/>
            <a:chOff x="10947211" y="1963464"/>
            <a:chExt cx="463958" cy="587515"/>
          </a:xfrm>
        </p:grpSpPr>
        <p:sp>
          <p:nvSpPr>
            <p:cNvPr id="22" name="Right Arrow 16">
              <a:extLst>
                <a:ext uri="{FF2B5EF4-FFF2-40B4-BE49-F238E27FC236}">
                  <a16:creationId xmlns:a16="http://schemas.microsoft.com/office/drawing/2014/main" id="{61894744-BE92-016D-E905-1D4AC4CCCC0A}"/>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011AEC53-2728-D8D9-3FAF-697B4424C0F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8</a:t>
              </a:r>
            </a:p>
          </p:txBody>
        </p:sp>
      </p:grpSp>
      <p:grpSp>
        <p:nvGrpSpPr>
          <p:cNvPr id="24" name="Group 23">
            <a:extLst>
              <a:ext uri="{FF2B5EF4-FFF2-40B4-BE49-F238E27FC236}">
                <a16:creationId xmlns:a16="http://schemas.microsoft.com/office/drawing/2014/main" id="{CFE90C08-6566-B31D-F502-87C629566ADC}"/>
              </a:ext>
            </a:extLst>
          </p:cNvPr>
          <p:cNvGrpSpPr/>
          <p:nvPr/>
        </p:nvGrpSpPr>
        <p:grpSpPr>
          <a:xfrm>
            <a:off x="9872391" y="2082534"/>
            <a:ext cx="463958" cy="587515"/>
            <a:chOff x="10947211" y="1963464"/>
            <a:chExt cx="463958" cy="587515"/>
          </a:xfrm>
        </p:grpSpPr>
        <p:sp>
          <p:nvSpPr>
            <p:cNvPr id="25" name="Right Arrow 16">
              <a:extLst>
                <a:ext uri="{FF2B5EF4-FFF2-40B4-BE49-F238E27FC236}">
                  <a16:creationId xmlns:a16="http://schemas.microsoft.com/office/drawing/2014/main" id="{BFE863CA-4FEE-4595-3911-8C20E8CFDCF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6" name="Oval 25">
              <a:extLst>
                <a:ext uri="{FF2B5EF4-FFF2-40B4-BE49-F238E27FC236}">
                  <a16:creationId xmlns:a16="http://schemas.microsoft.com/office/drawing/2014/main" id="{DA0B146D-E84F-637D-8D20-AA1BB912E99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9</a:t>
              </a:r>
            </a:p>
          </p:txBody>
        </p:sp>
      </p:grpSp>
      <p:sp>
        <p:nvSpPr>
          <p:cNvPr id="5" name="Rectangle 4">
            <a:extLst>
              <a:ext uri="{FF2B5EF4-FFF2-40B4-BE49-F238E27FC236}">
                <a16:creationId xmlns:a16="http://schemas.microsoft.com/office/drawing/2014/main" id="{3EE5A2C0-A031-9D38-31C7-9F63D4F1FCF1}"/>
              </a:ext>
            </a:extLst>
          </p:cNvPr>
          <p:cNvSpPr/>
          <p:nvPr/>
        </p:nvSpPr>
        <p:spPr>
          <a:xfrm>
            <a:off x="379739" y="4922318"/>
            <a:ext cx="4942733" cy="1600438"/>
          </a:xfrm>
          <a:prstGeom prst="rect">
            <a:avLst/>
          </a:prstGeom>
        </p:spPr>
        <p:txBody>
          <a:bodyPr wrap="square">
            <a:spAutoFit/>
          </a:bodyPr>
          <a:lstStyle/>
          <a:p>
            <a:r>
              <a:rPr lang="en-US" sz="1400" b="1">
                <a:solidFill>
                  <a:schemeClr val="tx1">
                    <a:lumMod val="50000"/>
                    <a:lumOff val="50000"/>
                  </a:schemeClr>
                </a:solidFill>
              </a:rPr>
              <a:t>5. Se editează primul string: înlocuim „Parola incorectă” cu „Parola corectă!” pentru a schimba mesajul pozitiv.</a:t>
            </a:r>
          </a:p>
          <a:p>
            <a:r>
              <a:rPr lang="en-US" sz="1400" b="1">
                <a:solidFill>
                  <a:schemeClr val="tx1">
                    <a:lumMod val="50000"/>
                    <a:lumOff val="50000"/>
                  </a:schemeClr>
                </a:solidFill>
              </a:rPr>
              <a:t>6. Se modifică al doilea string: transformăm mesajul original într-un text ironico-glorios – „BRAVOS! Incorectă! HAI încearcă”.</a:t>
            </a:r>
          </a:p>
          <a:p>
            <a:r>
              <a:rPr lang="en-US" sz="1400" b="1">
                <a:solidFill>
                  <a:schemeClr val="tx1">
                    <a:lumMod val="50000"/>
                    <a:lumOff val="50000"/>
                  </a:schemeClr>
                </a:solidFill>
              </a:rPr>
              <a:t>7. Se selectează zona din dump în care se află stringul editat.</a:t>
            </a:r>
          </a:p>
          <a:p>
            <a:r>
              <a:rPr lang="en-US" sz="1400" b="1">
                <a:solidFill>
                  <a:schemeClr val="tx1">
                    <a:lumMod val="50000"/>
                    <a:lumOff val="50000"/>
                  </a:schemeClr>
                </a:solidFill>
              </a:rPr>
              <a:t>8. Click dreapta → Binary.</a:t>
            </a:r>
          </a:p>
          <a:p>
            <a:r>
              <a:rPr lang="en-US" sz="1400" b="1">
                <a:solidFill>
                  <a:schemeClr val="tx1">
                    <a:lumMod val="50000"/>
                    <a:lumOff val="50000"/>
                  </a:schemeClr>
                </a:solidFill>
              </a:rPr>
              <a:t>9. Alegem Edit pentru a confirma modificarea în memorie.</a:t>
            </a:r>
            <a:endParaRPr lang="en-US" sz="1200" b="1">
              <a:solidFill>
                <a:schemeClr val="tx1">
                  <a:lumMod val="50000"/>
                  <a:lumOff val="50000"/>
                </a:schemeClr>
              </a:solidFill>
            </a:endParaRPr>
          </a:p>
        </p:txBody>
      </p:sp>
      <p:pic>
        <p:nvPicPr>
          <p:cNvPr id="10" name="Picture 9">
            <a:extLst>
              <a:ext uri="{FF2B5EF4-FFF2-40B4-BE49-F238E27FC236}">
                <a16:creationId xmlns:a16="http://schemas.microsoft.com/office/drawing/2014/main" id="{AABBF279-551C-62B1-CE87-7315F0EE0C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2282" y="4187952"/>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17" name="Picture 16">
            <a:extLst>
              <a:ext uri="{FF2B5EF4-FFF2-40B4-BE49-F238E27FC236}">
                <a16:creationId xmlns:a16="http://schemas.microsoft.com/office/drawing/2014/main" id="{29C7A0DD-F29E-DDB0-5983-26E44FCF47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31477" y="165161"/>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0" name="Picture 19">
            <a:extLst>
              <a:ext uri="{FF2B5EF4-FFF2-40B4-BE49-F238E27FC236}">
                <a16:creationId xmlns:a16="http://schemas.microsoft.com/office/drawing/2014/main" id="{D619FF67-032E-B752-3B1C-054ACA61C29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66314" y="2836985"/>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4588301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9DFB2D-DAB0-5399-05B6-ACD7B613069E}"/>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A33557C2-EDEC-70AE-42AD-705C3FF27028}"/>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B1304105-CF59-E22D-5307-3E6DD7F16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8345" y="1512452"/>
            <a:ext cx="2467798" cy="1516358"/>
          </a:xfrm>
          <a:prstGeom prst="rect">
            <a:avLst/>
          </a:prstGeom>
        </p:spPr>
      </p:pic>
      <p:pic>
        <p:nvPicPr>
          <p:cNvPr id="10" name="Picture 9">
            <a:extLst>
              <a:ext uri="{FF2B5EF4-FFF2-40B4-BE49-F238E27FC236}">
                <a16:creationId xmlns:a16="http://schemas.microsoft.com/office/drawing/2014/main" id="{E956E890-A1E2-C98F-22FA-8E29EE775480}"/>
              </a:ext>
            </a:extLst>
          </p:cNvPr>
          <p:cNvPicPr>
            <a:picLocks noChangeAspect="1"/>
          </p:cNvPicPr>
          <p:nvPr/>
        </p:nvPicPr>
        <p:blipFill>
          <a:blip r:embed="rId3"/>
          <a:stretch>
            <a:fillRect/>
          </a:stretch>
        </p:blipFill>
        <p:spPr>
          <a:xfrm>
            <a:off x="1708345" y="3811104"/>
            <a:ext cx="2467799" cy="1516358"/>
          </a:xfrm>
          <a:prstGeom prst="rect">
            <a:avLst/>
          </a:prstGeom>
        </p:spPr>
      </p:pic>
      <p:pic>
        <p:nvPicPr>
          <p:cNvPr id="5" name="Picture 4">
            <a:extLst>
              <a:ext uri="{FF2B5EF4-FFF2-40B4-BE49-F238E27FC236}">
                <a16:creationId xmlns:a16="http://schemas.microsoft.com/office/drawing/2014/main" id="{4A0DAD87-51A4-912E-164D-A36F073122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9381" y="1784443"/>
            <a:ext cx="3304735" cy="3111476"/>
          </a:xfrm>
          <a:prstGeom prst="rect">
            <a:avLst/>
          </a:prstGeom>
        </p:spPr>
      </p:pic>
      <p:grpSp>
        <p:nvGrpSpPr>
          <p:cNvPr id="9" name="Group 8">
            <a:extLst>
              <a:ext uri="{FF2B5EF4-FFF2-40B4-BE49-F238E27FC236}">
                <a16:creationId xmlns:a16="http://schemas.microsoft.com/office/drawing/2014/main" id="{0DBDCFD7-7D53-27B2-6A17-8B4608F427F7}"/>
              </a:ext>
            </a:extLst>
          </p:cNvPr>
          <p:cNvGrpSpPr/>
          <p:nvPr/>
        </p:nvGrpSpPr>
        <p:grpSpPr>
          <a:xfrm>
            <a:off x="1476366" y="2735052"/>
            <a:ext cx="463958" cy="587515"/>
            <a:chOff x="10947211" y="1963464"/>
            <a:chExt cx="463958" cy="587515"/>
          </a:xfrm>
        </p:grpSpPr>
        <p:sp>
          <p:nvSpPr>
            <p:cNvPr id="11" name="Right Arrow 16">
              <a:extLst>
                <a:ext uri="{FF2B5EF4-FFF2-40B4-BE49-F238E27FC236}">
                  <a16:creationId xmlns:a16="http://schemas.microsoft.com/office/drawing/2014/main" id="{6F799A3F-6F38-1F0B-B4D1-2BE10504A29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7AE6F7F6-7ED1-EBE9-4A08-CCF2BA8F165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b</a:t>
              </a:r>
            </a:p>
          </p:txBody>
        </p:sp>
      </p:grpSp>
      <p:grpSp>
        <p:nvGrpSpPr>
          <p:cNvPr id="13" name="Group 12">
            <a:extLst>
              <a:ext uri="{FF2B5EF4-FFF2-40B4-BE49-F238E27FC236}">
                <a16:creationId xmlns:a16="http://schemas.microsoft.com/office/drawing/2014/main" id="{93987E78-3646-4BA1-A981-384BA63112E0}"/>
              </a:ext>
            </a:extLst>
          </p:cNvPr>
          <p:cNvGrpSpPr/>
          <p:nvPr/>
        </p:nvGrpSpPr>
        <p:grpSpPr>
          <a:xfrm>
            <a:off x="1476366" y="4978375"/>
            <a:ext cx="463958" cy="587515"/>
            <a:chOff x="10947211" y="1963464"/>
            <a:chExt cx="463958" cy="587515"/>
          </a:xfrm>
        </p:grpSpPr>
        <p:sp>
          <p:nvSpPr>
            <p:cNvPr id="14" name="Right Arrow 16">
              <a:extLst>
                <a:ext uri="{FF2B5EF4-FFF2-40B4-BE49-F238E27FC236}">
                  <a16:creationId xmlns:a16="http://schemas.microsoft.com/office/drawing/2014/main" id="{9B7A1A45-9B02-E3F8-1A7C-ED77978B08AE}"/>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05B111B3-30B2-0D1C-FBF8-CF46F1F9208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c</a:t>
              </a:r>
            </a:p>
          </p:txBody>
        </p:sp>
      </p:grpSp>
      <p:pic>
        <p:nvPicPr>
          <p:cNvPr id="16" name="Picture 15">
            <a:extLst>
              <a:ext uri="{FF2B5EF4-FFF2-40B4-BE49-F238E27FC236}">
                <a16:creationId xmlns:a16="http://schemas.microsoft.com/office/drawing/2014/main" id="{69624095-8803-BB56-B27A-E82C7AD1B690}"/>
              </a:ext>
            </a:extLst>
          </p:cNvPr>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056364" y="2566134"/>
            <a:ext cx="1659157" cy="1659157"/>
          </a:xfrm>
          <a:prstGeom prst="rect">
            <a:avLst/>
          </a:prstGeom>
        </p:spPr>
      </p:pic>
      <p:grpSp>
        <p:nvGrpSpPr>
          <p:cNvPr id="4" name="Group 3">
            <a:extLst>
              <a:ext uri="{FF2B5EF4-FFF2-40B4-BE49-F238E27FC236}">
                <a16:creationId xmlns:a16="http://schemas.microsoft.com/office/drawing/2014/main" id="{83B691F2-F9A5-1DFC-1FB3-7632FA583AFD}"/>
              </a:ext>
            </a:extLst>
          </p:cNvPr>
          <p:cNvGrpSpPr/>
          <p:nvPr/>
        </p:nvGrpSpPr>
        <p:grpSpPr>
          <a:xfrm>
            <a:off x="9361610" y="4619126"/>
            <a:ext cx="463958" cy="587515"/>
            <a:chOff x="10947211" y="1963464"/>
            <a:chExt cx="463958" cy="587515"/>
          </a:xfrm>
        </p:grpSpPr>
        <p:sp>
          <p:nvSpPr>
            <p:cNvPr id="6" name="Right Arrow 16">
              <a:extLst>
                <a:ext uri="{FF2B5EF4-FFF2-40B4-BE49-F238E27FC236}">
                  <a16:creationId xmlns:a16="http://schemas.microsoft.com/office/drawing/2014/main" id="{36FD014C-785C-E451-0225-631DD8B7FE7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Oval 7">
              <a:extLst>
                <a:ext uri="{FF2B5EF4-FFF2-40B4-BE49-F238E27FC236}">
                  <a16:creationId xmlns:a16="http://schemas.microsoft.com/office/drawing/2014/main" id="{931A6F45-5778-0087-EC22-E44F2E42629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a</a:t>
              </a:r>
            </a:p>
          </p:txBody>
        </p:sp>
      </p:grpSp>
      <p:sp>
        <p:nvSpPr>
          <p:cNvPr id="3" name="Rectangle 2">
            <a:extLst>
              <a:ext uri="{FF2B5EF4-FFF2-40B4-BE49-F238E27FC236}">
                <a16:creationId xmlns:a16="http://schemas.microsoft.com/office/drawing/2014/main" id="{B1FBB5A4-2503-C41A-AE89-D88A59DCBCD6}"/>
              </a:ext>
            </a:extLst>
          </p:cNvPr>
          <p:cNvSpPr/>
          <p:nvPr/>
        </p:nvSpPr>
        <p:spPr>
          <a:xfrm>
            <a:off x="733869" y="5740424"/>
            <a:ext cx="11102305" cy="738664"/>
          </a:xfrm>
          <a:prstGeom prst="rect">
            <a:avLst/>
          </a:prstGeom>
        </p:spPr>
        <p:txBody>
          <a:bodyPr wrap="square">
            <a:spAutoFit/>
          </a:bodyPr>
          <a:lstStyle/>
          <a:p>
            <a:r>
              <a:rPr lang="en-US" sz="1400" b="1">
                <a:solidFill>
                  <a:schemeClr val="tx1">
                    <a:lumMod val="50000"/>
                    <a:lumOff val="50000"/>
                  </a:schemeClr>
                </a:solidFill>
              </a:rPr>
              <a:t>a. Fereastra de patching confirmă aplicarea celor 39 de modificări în fișierul executabil laboratoratmcript.exe.</a:t>
            </a:r>
          </a:p>
          <a:p>
            <a:r>
              <a:rPr lang="en-US" sz="1400" b="1">
                <a:solidFill>
                  <a:schemeClr val="tx1">
                    <a:lumMod val="50000"/>
                    <a:lumOff val="50000"/>
                  </a:schemeClr>
                </a:solidFill>
              </a:rPr>
              <a:t>b. Aplicația rulează cu stringul personalizat injectat: mesajul de eroare a fost înlocuit cu „BRAVOS! Incorectă! HAI incearcă”, afișat în MessageBox.</a:t>
            </a:r>
          </a:p>
          <a:p>
            <a:r>
              <a:rPr lang="en-US" sz="1400" b="1">
                <a:solidFill>
                  <a:schemeClr val="tx1">
                    <a:lumMod val="50000"/>
                    <a:lumOff val="50000"/>
                  </a:schemeClr>
                </a:solidFill>
              </a:rPr>
              <a:t>c. Alternativ, într-o versiune diferită a binarului, apare „Parola Incorecta ! Mai incearca”, semn că patch-ul corespunde unei alte ediții/ramuri de test.</a:t>
            </a:r>
          </a:p>
        </p:txBody>
      </p:sp>
      <p:sp>
        <p:nvSpPr>
          <p:cNvPr id="17" name="Rectangle 16">
            <a:extLst>
              <a:ext uri="{FF2B5EF4-FFF2-40B4-BE49-F238E27FC236}">
                <a16:creationId xmlns:a16="http://schemas.microsoft.com/office/drawing/2014/main" id="{645CC51B-01BA-5FEE-AA26-7585DEE92D0D}"/>
              </a:ext>
            </a:extLst>
          </p:cNvPr>
          <p:cNvSpPr/>
          <p:nvPr/>
        </p:nvSpPr>
        <p:spPr>
          <a:xfrm>
            <a:off x="1559661" y="525702"/>
            <a:ext cx="8265907" cy="523220"/>
          </a:xfrm>
          <a:prstGeom prst="rect">
            <a:avLst/>
          </a:prstGeom>
        </p:spPr>
        <p:txBody>
          <a:bodyPr wrap="square">
            <a:spAutoFit/>
          </a:bodyPr>
          <a:lstStyle/>
          <a:p>
            <a:r>
              <a:rPr lang="en-US" sz="1400" b="1">
                <a:solidFill>
                  <a:schemeClr val="tx1">
                    <a:lumMod val="50000"/>
                    <a:lumOff val="50000"/>
                  </a:schemeClr>
                </a:solidFill>
              </a:rPr>
              <a:t>🔹 În concluzie: prin editarea directă a stringurilor în dump și aplicarea patch-urilor din x32dbg, am reușit să personalizăm complet mesajele din interfața grafică a programului — fără a recompila codul sursă.</a:t>
            </a:r>
            <a:endParaRPr lang="en-US" sz="1200" b="1">
              <a:solidFill>
                <a:schemeClr val="tx1">
                  <a:lumMod val="50000"/>
                  <a:lumOff val="50000"/>
                </a:schemeClr>
              </a:solidFill>
            </a:endParaRPr>
          </a:p>
        </p:txBody>
      </p:sp>
    </p:spTree>
    <p:extLst>
      <p:ext uri="{BB962C8B-B14F-4D97-AF65-F5344CB8AC3E}">
        <p14:creationId xmlns:p14="http://schemas.microsoft.com/office/powerpoint/2010/main" val="1167093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4B074-0FE0-8443-1B44-33F64E33C3A3}"/>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D2F38984-BDFB-CA4C-FD80-A0C35AF11310}"/>
              </a:ext>
            </a:extLst>
          </p:cNvPr>
          <p:cNvSpPr/>
          <p:nvPr/>
        </p:nvSpPr>
        <p:spPr>
          <a:xfrm>
            <a:off x="435864" y="1943099"/>
            <a:ext cx="11280648" cy="4776537"/>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4891E16-E703-9039-9A93-C241B280DBB9}"/>
              </a:ext>
            </a:extLst>
          </p:cNvPr>
          <p:cNvSpPr>
            <a:spLocks noGrp="1"/>
          </p:cNvSpPr>
          <p:nvPr>
            <p:ph type="title"/>
          </p:nvPr>
        </p:nvSpPr>
        <p:spPr>
          <a:xfrm>
            <a:off x="2851906" y="702156"/>
            <a:ext cx="8758902" cy="1013800"/>
          </a:xfrm>
        </p:spPr>
        <p:txBody>
          <a:bodyPr>
            <a:normAutofit/>
          </a:bodyPr>
          <a:lstStyle/>
          <a:p>
            <a:r>
              <a:rPr lang="en-US"/>
              <a:t>Versiunea (II)</a:t>
            </a:r>
            <a:br>
              <a:rPr lang="en-US"/>
            </a:br>
            <a:r>
              <a:rPr lang="en-US"/>
              <a:t>cautam specific ce ne intereseaza …</a:t>
            </a:r>
            <a:endParaRPr lang="en-US" sz="2000"/>
          </a:p>
        </p:txBody>
      </p:sp>
      <p:pic>
        <p:nvPicPr>
          <p:cNvPr id="7" name="Picture 6">
            <a:extLst>
              <a:ext uri="{FF2B5EF4-FFF2-40B4-BE49-F238E27FC236}">
                <a16:creationId xmlns:a16="http://schemas.microsoft.com/office/drawing/2014/main" id="{4B121CDC-08FA-33E5-CB14-B40C9ABA502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91" b="98797" l="1250" r="92292">
                        <a14:foregroundMark x1="2014" y1="88899" x2="25833" y2="69935"/>
                        <a14:foregroundMark x1="25833" y1="69935" x2="30486" y2="68178"/>
                        <a14:foregroundMark x1="15347" y1="70675" x2="33542" y2="54302"/>
                        <a14:foregroundMark x1="2222" y1="78816" x2="1250" y2="80481"/>
                        <a14:foregroundMark x1="3056" y1="97317" x2="35347" y2="67530"/>
                        <a14:foregroundMark x1="36875" y1="58742" x2="45903" y2="95190"/>
                        <a14:foregroundMark x1="47917" y1="69010" x2="55556" y2="80666"/>
                        <a14:foregroundMark x1="55556" y1="80666" x2="59444" y2="94912"/>
                        <a14:foregroundMark x1="75625" y1="61610" x2="91875" y2="76041"/>
                        <a14:foregroundMark x1="72639" y1="58372" x2="72639" y2="62350"/>
                        <a14:foregroundMark x1="82083" y1="77613" x2="85764" y2="92692"/>
                        <a14:foregroundMark x1="91944" y1="77891" x2="92292" y2="79001"/>
                        <a14:foregroundMark x1="68125" y1="80574" x2="71736" y2="98797"/>
                        <a14:foregroundMark x1="71736" y1="98797" x2="71736" y2="98797"/>
                        <a14:backgroundMark x1="22708" y1="13876" x2="29444" y2="13876"/>
                        <a14:backgroundMark x1="7917" y1="62535" x2="10556" y2="50139"/>
                        <a14:backgroundMark x1="10556" y1="50139" x2="37986" y2="19149"/>
                        <a14:backgroundMark x1="37986" y1="19149" x2="75625" y2="9806"/>
                        <a14:backgroundMark x1="75625" y1="9806" x2="86736" y2="17854"/>
                        <a14:backgroundMark x1="86736" y1="17854" x2="96389" y2="80111"/>
                        <a14:backgroundMark x1="96389" y1="80111" x2="95069" y2="98612"/>
                        <a14:backgroundMark x1="48333" y1="46253" x2="37361" y2="40518"/>
                        <a14:backgroundMark x1="37361" y1="40518" x2="28264" y2="48751"/>
                        <a14:backgroundMark x1="28264" y1="48751" x2="27569" y2="49954"/>
                        <a14:backgroundMark x1="39028" y1="37835" x2="39028" y2="37835"/>
                        <a14:backgroundMark x1="38194" y1="37280" x2="31458" y2="37373"/>
                        <a14:backgroundMark x1="12708" y1="96577" x2="11111" y2="99537"/>
                        <a14:backgroundMark x1="26806" y1="84551" x2="18125" y2="91397"/>
                        <a14:backgroundMark x1="14444" y1="92692" x2="25208" y2="82701"/>
                        <a14:backgroundMark x1="26250" y1="82516" x2="26250" y2="82516"/>
                      </a14:backgroundRemoval>
                    </a14:imgEffect>
                  </a14:imgLayer>
                </a14:imgProps>
              </a:ext>
            </a:extLst>
          </a:blip>
          <a:stretch>
            <a:fillRect/>
          </a:stretch>
        </p:blipFill>
        <p:spPr>
          <a:xfrm>
            <a:off x="448652" y="256726"/>
            <a:ext cx="2060086" cy="1546496"/>
          </a:xfrm>
          <a:prstGeom prst="rect">
            <a:avLst/>
          </a:prstGeom>
          <a:ln>
            <a:noFill/>
          </a:ln>
          <a:effectLst>
            <a:outerShdw blurRad="292100" dist="139700" dir="2700000" algn="tl" rotWithShape="0">
              <a:srgbClr val="333333">
                <a:alpha val="65000"/>
              </a:srgbClr>
            </a:outerShdw>
          </a:effectLst>
        </p:spPr>
      </p:pic>
      <p:sp>
        <p:nvSpPr>
          <p:cNvPr id="3" name="Rectangle 2">
            <a:extLst>
              <a:ext uri="{FF2B5EF4-FFF2-40B4-BE49-F238E27FC236}">
                <a16:creationId xmlns:a16="http://schemas.microsoft.com/office/drawing/2014/main" id="{C1B8887A-5390-7EDE-0BED-8B5ECCAD9122}"/>
              </a:ext>
            </a:extLst>
          </p:cNvPr>
          <p:cNvSpPr/>
          <p:nvPr/>
        </p:nvSpPr>
        <p:spPr>
          <a:xfrm>
            <a:off x="1054735" y="3429000"/>
            <a:ext cx="10042906" cy="160043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400" b="1" i="0" u="none" strike="noStrike" kern="1200" cap="none" spc="0" normalizeH="0" baseline="0" noProof="0">
                <a:ln>
                  <a:noFill/>
                </a:ln>
                <a:solidFill>
                  <a:prstClr val="black">
                    <a:lumMod val="50000"/>
                    <a:lumOff val="50000"/>
                  </a:prstClr>
                </a:solidFill>
                <a:effectLst/>
                <a:uLnTx/>
                <a:uFillTx/>
                <a:latin typeface="Gill Sans MT" panose="020B0502020104020203"/>
                <a:ea typeface="+mn-ea"/>
                <a:cs typeface="+mn-cs"/>
              </a:rPr>
              <a:t>Atunci când fișierele sunt de dimensiuni mari, iar timpul de analiză este limitat, abordările exploratorii devin ineficiente (</a:t>
            </a:r>
            <a:r>
              <a:rPr kumimoji="0" lang="fr-FR" sz="1400" b="1" i="0" u="none" strike="noStrike" kern="1200" cap="none" spc="0" normalizeH="0" baseline="0" noProof="0">
                <a:ln>
                  <a:noFill/>
                </a:ln>
                <a:solidFill>
                  <a:prstClr val="black">
                    <a:lumMod val="50000"/>
                    <a:lumOff val="50000"/>
                  </a:prstClr>
                </a:solidFill>
                <a:effectLst/>
                <a:uLnTx/>
                <a:uFillTx/>
                <a:latin typeface="Gill Sans MT" panose="020B0502020104020203"/>
                <a:ea typeface="+mn-ea"/>
                <a:cs typeface="+mn-cs"/>
              </a:rPr>
              <a:t>nu mai avem loc de explorări romantice prin dump</a:t>
            </a:r>
            <a:r>
              <a:rPr kumimoji="0" lang="it-IT" sz="1400" b="1" i="0" u="none" strike="noStrike" kern="1200" cap="none" spc="0" normalizeH="0" baseline="0" noProof="0">
                <a:ln>
                  <a:noFill/>
                </a:ln>
                <a:solidFill>
                  <a:prstClr val="black">
                    <a:lumMod val="50000"/>
                    <a:lumOff val="50000"/>
                  </a:prstClr>
                </a:solidFill>
                <a:effectLst/>
                <a:uLnTx/>
                <a:uFillTx/>
                <a:latin typeface="Gill Sans MT" panose="020B0502020104020203"/>
                <a:ea typeface="+mn-ea"/>
                <a:cs typeface="+mn-cs"/>
              </a:rPr>
              <a:t>). În aceste cazuri, se impune o strategie punctuală, directă, axată pe obiectivul imediat: identificarea rapidă a unui element cunoscut (de exemplu, un șir de caractere sau o instrucțiune specifică). Această abordare este denumită informal „metoda obezului” – o metaforă pentru situațiile în care nu este fezabil să se parcurgă întregul spațiu de memorie, ci este necesar să se ajungă imediat la esență. Se renunță astfel la parcurgerea vizuală, în favoarea unei căutări precise și automatizate. Este o metodă eficientă în contexte urgente, unde analiza trebuie să fie concentrată și rezultatele rapide.</a:t>
            </a:r>
            <a:endParaRPr kumimoji="0" lang="en-US" sz="1200" b="1" i="0" u="none" strike="noStrike" kern="1200" cap="none" spc="0" normalizeH="0" baseline="0" noProof="0">
              <a:ln>
                <a:noFill/>
              </a:ln>
              <a:solidFill>
                <a:prstClr val="black">
                  <a:lumMod val="50000"/>
                  <a:lumOff val="50000"/>
                </a:prstClr>
              </a:solidFill>
              <a:effectLst/>
              <a:uLnTx/>
              <a:uFillTx/>
              <a:latin typeface="Gill Sans MT" panose="020B0502020104020203"/>
              <a:ea typeface="+mn-ea"/>
              <a:cs typeface="+mn-cs"/>
            </a:endParaRPr>
          </a:p>
        </p:txBody>
      </p:sp>
      <p:sp>
        <p:nvSpPr>
          <p:cNvPr id="5" name="TextBox 4">
            <a:extLst>
              <a:ext uri="{FF2B5EF4-FFF2-40B4-BE49-F238E27FC236}">
                <a16:creationId xmlns:a16="http://schemas.microsoft.com/office/drawing/2014/main" id="{5D94C184-8746-D536-1AA2-75B0299014A3}"/>
              </a:ext>
            </a:extLst>
          </p:cNvPr>
          <p:cNvSpPr txBox="1"/>
          <p:nvPr/>
        </p:nvSpPr>
        <p:spPr>
          <a:xfrm>
            <a:off x="1054735" y="2571376"/>
            <a:ext cx="609706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Consolas" panose="020B0609020204030204" pitchFamily="49" charset="0"/>
              </a:rPr>
              <a:t>Metoda ob-zului !</a:t>
            </a:r>
          </a:p>
        </p:txBody>
      </p:sp>
      <p:sp>
        <p:nvSpPr>
          <p:cNvPr id="9" name="TextBox 8">
            <a:extLst>
              <a:ext uri="{FF2B5EF4-FFF2-40B4-BE49-F238E27FC236}">
                <a16:creationId xmlns:a16="http://schemas.microsoft.com/office/drawing/2014/main" id="{3A98FCFC-1429-992D-79FC-E64C77F91336}"/>
              </a:ext>
            </a:extLst>
          </p:cNvPr>
          <p:cNvSpPr txBox="1"/>
          <p:nvPr/>
        </p:nvSpPr>
        <p:spPr>
          <a:xfrm>
            <a:off x="2186354" y="2427014"/>
            <a:ext cx="222738" cy="646331"/>
          </a:xfrm>
          <a:prstGeom prst="rect">
            <a:avLst/>
          </a:prstGeom>
          <a:noFill/>
        </p:spPr>
        <p:txBody>
          <a:bodyPr wrap="square">
            <a:spAutoFit/>
          </a:bodyPr>
          <a:lstStyle/>
          <a:p>
            <a:r>
              <a:rPr lang="en-US">
                <a:solidFill>
                  <a:prstClr val="black">
                    <a:lumMod val="65000"/>
                    <a:lumOff val="35000"/>
                  </a:prstClr>
                </a:solidFill>
                <a:latin typeface="Consolas" panose="020B0609020204030204" pitchFamily="49" charset="0"/>
              </a:rPr>
              <a:t>e</a:t>
            </a:r>
          </a:p>
          <a:p>
            <a:r>
              <a:rPr lang="en-US">
                <a:solidFill>
                  <a:prstClr val="black">
                    <a:lumMod val="65000"/>
                    <a:lumOff val="35000"/>
                  </a:prstClr>
                </a:solidFill>
                <a:latin typeface="Consolas" panose="020B0609020204030204" pitchFamily="49" charset="0"/>
              </a:rPr>
              <a:t>u</a:t>
            </a:r>
          </a:p>
        </p:txBody>
      </p:sp>
    </p:spTree>
    <p:extLst>
      <p:ext uri="{BB962C8B-B14F-4D97-AF65-F5344CB8AC3E}">
        <p14:creationId xmlns:p14="http://schemas.microsoft.com/office/powerpoint/2010/main" val="15936418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572B08-B578-E2F5-3E11-EA64718C487F}"/>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D1979337-63EA-B960-942F-BA0E00DBF67F}"/>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CE4B3B4C-5266-399B-8FBF-19232DB2D62E}"/>
              </a:ext>
            </a:extLst>
          </p:cNvPr>
          <p:cNvPicPr>
            <a:picLocks noChangeAspect="1"/>
          </p:cNvPicPr>
          <p:nvPr/>
        </p:nvPicPr>
        <p:blipFill>
          <a:blip r:embed="rId2"/>
          <a:stretch>
            <a:fillRect/>
          </a:stretch>
        </p:blipFill>
        <p:spPr>
          <a:xfrm>
            <a:off x="493179" y="383197"/>
            <a:ext cx="5364097" cy="6091606"/>
          </a:xfrm>
          <a:prstGeom prst="rect">
            <a:avLst/>
          </a:prstGeom>
        </p:spPr>
      </p:pic>
      <p:pic>
        <p:nvPicPr>
          <p:cNvPr id="7" name="Picture 6">
            <a:extLst>
              <a:ext uri="{FF2B5EF4-FFF2-40B4-BE49-F238E27FC236}">
                <a16:creationId xmlns:a16="http://schemas.microsoft.com/office/drawing/2014/main" id="{BC358FA2-F5AA-C2DA-8084-BE69A3E27014}"/>
              </a:ext>
            </a:extLst>
          </p:cNvPr>
          <p:cNvPicPr>
            <a:picLocks noChangeAspect="1"/>
          </p:cNvPicPr>
          <p:nvPr/>
        </p:nvPicPr>
        <p:blipFill>
          <a:blip r:embed="rId3"/>
          <a:stretch>
            <a:fillRect/>
          </a:stretch>
        </p:blipFill>
        <p:spPr>
          <a:xfrm>
            <a:off x="6228151" y="383198"/>
            <a:ext cx="5364097" cy="6091606"/>
          </a:xfrm>
          <a:prstGeom prst="rect">
            <a:avLst/>
          </a:prstGeom>
        </p:spPr>
      </p:pic>
      <p:grpSp>
        <p:nvGrpSpPr>
          <p:cNvPr id="9" name="Group 8">
            <a:extLst>
              <a:ext uri="{FF2B5EF4-FFF2-40B4-BE49-F238E27FC236}">
                <a16:creationId xmlns:a16="http://schemas.microsoft.com/office/drawing/2014/main" id="{44669A3F-1F55-B485-DA03-B8B9122880C3}"/>
              </a:ext>
            </a:extLst>
          </p:cNvPr>
          <p:cNvGrpSpPr/>
          <p:nvPr/>
        </p:nvGrpSpPr>
        <p:grpSpPr>
          <a:xfrm>
            <a:off x="1671819" y="856715"/>
            <a:ext cx="463958" cy="587515"/>
            <a:chOff x="10947211" y="1963464"/>
            <a:chExt cx="463958" cy="587515"/>
          </a:xfrm>
        </p:grpSpPr>
        <p:sp>
          <p:nvSpPr>
            <p:cNvPr id="10" name="Right Arrow 16">
              <a:extLst>
                <a:ext uri="{FF2B5EF4-FFF2-40B4-BE49-F238E27FC236}">
                  <a16:creationId xmlns:a16="http://schemas.microsoft.com/office/drawing/2014/main" id="{8DF4372B-7F69-00E9-1768-23335B84F39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6F9EACAC-A7FE-A9B7-EE0A-A06E5A68AD8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2" name="Group 11">
            <a:extLst>
              <a:ext uri="{FF2B5EF4-FFF2-40B4-BE49-F238E27FC236}">
                <a16:creationId xmlns:a16="http://schemas.microsoft.com/office/drawing/2014/main" id="{BA9ED3E3-0634-B18E-C840-4E1E5886D36E}"/>
              </a:ext>
            </a:extLst>
          </p:cNvPr>
          <p:cNvGrpSpPr/>
          <p:nvPr/>
        </p:nvGrpSpPr>
        <p:grpSpPr>
          <a:xfrm>
            <a:off x="3592806" y="1278746"/>
            <a:ext cx="463958" cy="587515"/>
            <a:chOff x="10947211" y="1963464"/>
            <a:chExt cx="463958" cy="587515"/>
          </a:xfrm>
        </p:grpSpPr>
        <p:sp>
          <p:nvSpPr>
            <p:cNvPr id="13" name="Right Arrow 16">
              <a:extLst>
                <a:ext uri="{FF2B5EF4-FFF2-40B4-BE49-F238E27FC236}">
                  <a16:creationId xmlns:a16="http://schemas.microsoft.com/office/drawing/2014/main" id="{DB03681A-AF54-1681-4D18-47EC8CF84F0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168C0C22-5BA1-5541-ABAD-F5A3D1DF8D7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5" name="Group 14">
            <a:extLst>
              <a:ext uri="{FF2B5EF4-FFF2-40B4-BE49-F238E27FC236}">
                <a16:creationId xmlns:a16="http://schemas.microsoft.com/office/drawing/2014/main" id="{F4DFBEA4-F810-5C54-4E50-8DEF089DD21A}"/>
              </a:ext>
            </a:extLst>
          </p:cNvPr>
          <p:cNvGrpSpPr/>
          <p:nvPr/>
        </p:nvGrpSpPr>
        <p:grpSpPr>
          <a:xfrm>
            <a:off x="5346777" y="1423012"/>
            <a:ext cx="463958" cy="587515"/>
            <a:chOff x="10947211" y="1963464"/>
            <a:chExt cx="463958" cy="587515"/>
          </a:xfrm>
        </p:grpSpPr>
        <p:sp>
          <p:nvSpPr>
            <p:cNvPr id="16" name="Right Arrow 16">
              <a:extLst>
                <a:ext uri="{FF2B5EF4-FFF2-40B4-BE49-F238E27FC236}">
                  <a16:creationId xmlns:a16="http://schemas.microsoft.com/office/drawing/2014/main" id="{775B0C99-04AB-7D38-7A68-FE901751771F}"/>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97D37FB5-E3C2-A8F8-6452-516A6D8DCF7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grpSp>
        <p:nvGrpSpPr>
          <p:cNvPr id="18" name="Group 17">
            <a:extLst>
              <a:ext uri="{FF2B5EF4-FFF2-40B4-BE49-F238E27FC236}">
                <a16:creationId xmlns:a16="http://schemas.microsoft.com/office/drawing/2014/main" id="{3D15AC26-71C9-2001-15B4-E7BF0914D62C}"/>
              </a:ext>
            </a:extLst>
          </p:cNvPr>
          <p:cNvGrpSpPr/>
          <p:nvPr/>
        </p:nvGrpSpPr>
        <p:grpSpPr>
          <a:xfrm>
            <a:off x="6150040" y="3816792"/>
            <a:ext cx="463958" cy="587515"/>
            <a:chOff x="10947211" y="1963464"/>
            <a:chExt cx="463958" cy="587515"/>
          </a:xfrm>
        </p:grpSpPr>
        <p:sp>
          <p:nvSpPr>
            <p:cNvPr id="19" name="Right Arrow 16">
              <a:extLst>
                <a:ext uri="{FF2B5EF4-FFF2-40B4-BE49-F238E27FC236}">
                  <a16:creationId xmlns:a16="http://schemas.microsoft.com/office/drawing/2014/main" id="{9A067EC3-405D-52CC-81DA-23E911CB9A7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id="{593C7A4A-C73D-5AF1-0D02-C9FEB5FC4A9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grpSp>
        <p:nvGrpSpPr>
          <p:cNvPr id="21" name="Group 20">
            <a:extLst>
              <a:ext uri="{FF2B5EF4-FFF2-40B4-BE49-F238E27FC236}">
                <a16:creationId xmlns:a16="http://schemas.microsoft.com/office/drawing/2014/main" id="{62BB4E54-37FA-818C-8E99-2AA7B4DADFA8}"/>
              </a:ext>
            </a:extLst>
          </p:cNvPr>
          <p:cNvGrpSpPr/>
          <p:nvPr/>
        </p:nvGrpSpPr>
        <p:grpSpPr>
          <a:xfrm>
            <a:off x="7822205" y="3816792"/>
            <a:ext cx="463958" cy="587515"/>
            <a:chOff x="10947211" y="1963464"/>
            <a:chExt cx="463958" cy="587515"/>
          </a:xfrm>
        </p:grpSpPr>
        <p:sp>
          <p:nvSpPr>
            <p:cNvPr id="22" name="Right Arrow 16">
              <a:extLst>
                <a:ext uri="{FF2B5EF4-FFF2-40B4-BE49-F238E27FC236}">
                  <a16:creationId xmlns:a16="http://schemas.microsoft.com/office/drawing/2014/main" id="{402AD61C-B8A3-C4F5-3F34-8933A175EFA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19F6BF62-FAD4-790C-2C54-E791A45CC41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5</a:t>
              </a:r>
            </a:p>
          </p:txBody>
        </p:sp>
      </p:grpSp>
      <p:grpSp>
        <p:nvGrpSpPr>
          <p:cNvPr id="24" name="Group 23">
            <a:extLst>
              <a:ext uri="{FF2B5EF4-FFF2-40B4-BE49-F238E27FC236}">
                <a16:creationId xmlns:a16="http://schemas.microsoft.com/office/drawing/2014/main" id="{9BA59FA6-7109-D23F-BDBF-69FF5FF3FE6A}"/>
              </a:ext>
            </a:extLst>
          </p:cNvPr>
          <p:cNvGrpSpPr/>
          <p:nvPr/>
        </p:nvGrpSpPr>
        <p:grpSpPr>
          <a:xfrm>
            <a:off x="8611880" y="4760499"/>
            <a:ext cx="463958" cy="587515"/>
            <a:chOff x="10947211" y="1963464"/>
            <a:chExt cx="463958" cy="587515"/>
          </a:xfrm>
        </p:grpSpPr>
        <p:sp>
          <p:nvSpPr>
            <p:cNvPr id="25" name="Right Arrow 16">
              <a:extLst>
                <a:ext uri="{FF2B5EF4-FFF2-40B4-BE49-F238E27FC236}">
                  <a16:creationId xmlns:a16="http://schemas.microsoft.com/office/drawing/2014/main" id="{A2AAB7A8-D610-2745-9D68-01EF93E1A6D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6" name="Oval 25">
              <a:extLst>
                <a:ext uri="{FF2B5EF4-FFF2-40B4-BE49-F238E27FC236}">
                  <a16:creationId xmlns:a16="http://schemas.microsoft.com/office/drawing/2014/main" id="{F4BB6F25-8D4E-4A58-F9C0-FD857B7C058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6</a:t>
              </a:r>
            </a:p>
          </p:txBody>
        </p:sp>
      </p:grpSp>
      <p:sp>
        <p:nvSpPr>
          <p:cNvPr id="3" name="Rectangle: Rounded Corners 2">
            <a:extLst>
              <a:ext uri="{FF2B5EF4-FFF2-40B4-BE49-F238E27FC236}">
                <a16:creationId xmlns:a16="http://schemas.microsoft.com/office/drawing/2014/main" id="{ABB6B3F8-3564-64DD-ECB4-5C9A03E70F94}"/>
              </a:ext>
            </a:extLst>
          </p:cNvPr>
          <p:cNvSpPr/>
          <p:nvPr/>
        </p:nvSpPr>
        <p:spPr>
          <a:xfrm>
            <a:off x="335850" y="5104387"/>
            <a:ext cx="7950314" cy="1518052"/>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C1AA8EE-9EF8-0350-63F5-480A00B6B4C7}"/>
              </a:ext>
            </a:extLst>
          </p:cNvPr>
          <p:cNvSpPr/>
          <p:nvPr/>
        </p:nvSpPr>
        <p:spPr>
          <a:xfrm>
            <a:off x="493179" y="5163625"/>
            <a:ext cx="7724323" cy="1384995"/>
          </a:xfrm>
          <a:prstGeom prst="rect">
            <a:avLst/>
          </a:prstGeom>
          <a:solidFill>
            <a:srgbClr val="366658"/>
          </a:solidFill>
        </p:spPr>
        <p:txBody>
          <a:bodyPr wrap="square">
            <a:spAutoFit/>
          </a:bodyPr>
          <a:lstStyle/>
          <a:p>
            <a:r>
              <a:rPr lang="en-US" sz="1400" b="1">
                <a:solidFill>
                  <a:schemeClr val="bg1"/>
                </a:solidFill>
              </a:rPr>
              <a:t>1. Selectăm manual un octet din zona de cod executabil (.text).</a:t>
            </a:r>
          </a:p>
          <a:p>
            <a:r>
              <a:rPr lang="en-US" sz="1400" b="1">
                <a:solidFill>
                  <a:schemeClr val="bg1"/>
                </a:solidFill>
              </a:rPr>
              <a:t>2. Dăm click dreapta pe acel octet.</a:t>
            </a:r>
          </a:p>
          <a:p>
            <a:r>
              <a:rPr lang="en-US" sz="1400" b="1">
                <a:solidFill>
                  <a:schemeClr val="bg1"/>
                </a:solidFill>
              </a:rPr>
              <a:t>3. Alegem opțiunea Follow in Dump → Selected Address pentru a vizualiza zona din memorie.</a:t>
            </a:r>
          </a:p>
          <a:p>
            <a:r>
              <a:rPr lang="en-US" sz="1400" b="1">
                <a:solidFill>
                  <a:schemeClr val="bg1"/>
                </a:solidFill>
              </a:rPr>
              <a:t>4. Observăm dumpul asociat, unde dorim să căutăm cuvântul "corecta".</a:t>
            </a:r>
          </a:p>
          <a:p>
            <a:r>
              <a:rPr lang="en-US" sz="1400" b="1">
                <a:solidFill>
                  <a:schemeClr val="bg1"/>
                </a:solidFill>
              </a:rPr>
              <a:t>5. Facem click dreapta în dump.</a:t>
            </a:r>
          </a:p>
          <a:p>
            <a:r>
              <a:rPr lang="en-US" sz="1400" b="1">
                <a:solidFill>
                  <a:schemeClr val="bg1"/>
                </a:solidFill>
              </a:rPr>
              <a:t>6. Selectăm Find pattern pentru a căuta un string cunoscut.</a:t>
            </a:r>
          </a:p>
        </p:txBody>
      </p:sp>
    </p:spTree>
    <p:extLst>
      <p:ext uri="{BB962C8B-B14F-4D97-AF65-F5344CB8AC3E}">
        <p14:creationId xmlns:p14="http://schemas.microsoft.com/office/powerpoint/2010/main" val="17046483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264E4-7315-8699-1C81-BA44551A6C26}"/>
            </a:ext>
          </a:extLst>
        </p:cNvPr>
        <p:cNvGrpSpPr/>
        <p:nvPr/>
      </p:nvGrpSpPr>
      <p:grpSpPr>
        <a:xfrm>
          <a:off x="0" y="0"/>
          <a:ext cx="0" cy="0"/>
          <a:chOff x="0" y="0"/>
          <a:chExt cx="0" cy="0"/>
        </a:xfrm>
      </p:grpSpPr>
      <p:sp>
        <p:nvSpPr>
          <p:cNvPr id="26" name="Rectangle: Top Corners Rounded 25">
            <a:extLst>
              <a:ext uri="{FF2B5EF4-FFF2-40B4-BE49-F238E27FC236}">
                <a16:creationId xmlns:a16="http://schemas.microsoft.com/office/drawing/2014/main" id="{D36DB5EA-C8DD-7BC7-F033-8492897C5DF5}"/>
              </a:ext>
            </a:extLst>
          </p:cNvPr>
          <p:cNvSpPr/>
          <p:nvPr/>
        </p:nvSpPr>
        <p:spPr>
          <a:xfrm rot="16200000">
            <a:off x="-574840" y="5227708"/>
            <a:ext cx="1707304" cy="306365"/>
          </a:xfrm>
          <a:prstGeom prst="round2SameRect">
            <a:avLst>
              <a:gd name="adj1" fmla="val 50000"/>
              <a:gd name="adj2" fmla="val 0"/>
            </a:avLst>
          </a:prstGeom>
          <a:solidFill>
            <a:srgbClr val="366658">
              <a:alpha val="1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Process 6">
            <a:extLst>
              <a:ext uri="{FF2B5EF4-FFF2-40B4-BE49-F238E27FC236}">
                <a16:creationId xmlns:a16="http://schemas.microsoft.com/office/drawing/2014/main" id="{4108A8B8-5875-7E55-5A1B-A23BA2995AB8}"/>
              </a:ext>
            </a:extLst>
          </p:cNvPr>
          <p:cNvSpPr/>
          <p:nvPr/>
        </p:nvSpPr>
        <p:spPr>
          <a:xfrm>
            <a:off x="441213" y="150311"/>
            <a:ext cx="11625159"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6306E75F-D028-FB94-2888-AF3E2DE83CB8}"/>
              </a:ext>
            </a:extLst>
          </p:cNvPr>
          <p:cNvPicPr>
            <a:picLocks noChangeAspect="1"/>
          </p:cNvPicPr>
          <p:nvPr/>
        </p:nvPicPr>
        <p:blipFill>
          <a:blip r:embed="rId2"/>
          <a:stretch>
            <a:fillRect/>
          </a:stretch>
        </p:blipFill>
        <p:spPr>
          <a:xfrm>
            <a:off x="1014173" y="411279"/>
            <a:ext cx="4421507" cy="3604613"/>
          </a:xfrm>
          <a:prstGeom prst="rect">
            <a:avLst/>
          </a:prstGeom>
        </p:spPr>
      </p:pic>
      <p:pic>
        <p:nvPicPr>
          <p:cNvPr id="4" name="Picture 3">
            <a:extLst>
              <a:ext uri="{FF2B5EF4-FFF2-40B4-BE49-F238E27FC236}">
                <a16:creationId xmlns:a16="http://schemas.microsoft.com/office/drawing/2014/main" id="{B0417427-70B9-9C5F-EBD0-23E3ED1526B2}"/>
              </a:ext>
            </a:extLst>
          </p:cNvPr>
          <p:cNvPicPr>
            <a:picLocks noChangeAspect="1"/>
          </p:cNvPicPr>
          <p:nvPr/>
        </p:nvPicPr>
        <p:blipFill>
          <a:blip r:embed="rId3"/>
          <a:stretch>
            <a:fillRect/>
          </a:stretch>
        </p:blipFill>
        <p:spPr>
          <a:xfrm>
            <a:off x="1354716" y="2119450"/>
            <a:ext cx="2432339" cy="1494570"/>
          </a:xfrm>
          <a:prstGeom prst="rect">
            <a:avLst/>
          </a:prstGeom>
        </p:spPr>
      </p:pic>
      <p:pic>
        <p:nvPicPr>
          <p:cNvPr id="6" name="Picture 5">
            <a:extLst>
              <a:ext uri="{FF2B5EF4-FFF2-40B4-BE49-F238E27FC236}">
                <a16:creationId xmlns:a16="http://schemas.microsoft.com/office/drawing/2014/main" id="{A79428BE-DF00-2A59-2958-E2DFDCD51EDF}"/>
              </a:ext>
            </a:extLst>
          </p:cNvPr>
          <p:cNvPicPr>
            <a:picLocks noChangeAspect="1"/>
          </p:cNvPicPr>
          <p:nvPr/>
        </p:nvPicPr>
        <p:blipFill>
          <a:blip r:embed="rId4"/>
          <a:stretch>
            <a:fillRect/>
          </a:stretch>
        </p:blipFill>
        <p:spPr>
          <a:xfrm>
            <a:off x="6343588" y="411279"/>
            <a:ext cx="5338457" cy="6062489"/>
          </a:xfrm>
          <a:prstGeom prst="rect">
            <a:avLst/>
          </a:prstGeom>
        </p:spPr>
      </p:pic>
      <p:grpSp>
        <p:nvGrpSpPr>
          <p:cNvPr id="8" name="Group 7">
            <a:extLst>
              <a:ext uri="{FF2B5EF4-FFF2-40B4-BE49-F238E27FC236}">
                <a16:creationId xmlns:a16="http://schemas.microsoft.com/office/drawing/2014/main" id="{709CF033-8DFA-823A-288E-E3D920D1656D}"/>
              </a:ext>
            </a:extLst>
          </p:cNvPr>
          <p:cNvGrpSpPr/>
          <p:nvPr/>
        </p:nvGrpSpPr>
        <p:grpSpPr>
          <a:xfrm>
            <a:off x="629845" y="1228417"/>
            <a:ext cx="463958" cy="587515"/>
            <a:chOff x="10947211" y="1963464"/>
            <a:chExt cx="463958" cy="587515"/>
          </a:xfrm>
        </p:grpSpPr>
        <p:sp>
          <p:nvSpPr>
            <p:cNvPr id="9" name="Right Arrow 16">
              <a:extLst>
                <a:ext uri="{FF2B5EF4-FFF2-40B4-BE49-F238E27FC236}">
                  <a16:creationId xmlns:a16="http://schemas.microsoft.com/office/drawing/2014/main" id="{512B92FC-258F-01CC-1AB8-467C9F2A02A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Oval 9">
              <a:extLst>
                <a:ext uri="{FF2B5EF4-FFF2-40B4-BE49-F238E27FC236}">
                  <a16:creationId xmlns:a16="http://schemas.microsoft.com/office/drawing/2014/main" id="{B463CB69-0176-40E3-C3C7-9FFABD72466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1" name="Group 10">
            <a:extLst>
              <a:ext uri="{FF2B5EF4-FFF2-40B4-BE49-F238E27FC236}">
                <a16:creationId xmlns:a16="http://schemas.microsoft.com/office/drawing/2014/main" id="{FF509588-39D0-BFF4-33EB-8732C49EE6E4}"/>
              </a:ext>
            </a:extLst>
          </p:cNvPr>
          <p:cNvGrpSpPr/>
          <p:nvPr/>
        </p:nvGrpSpPr>
        <p:grpSpPr>
          <a:xfrm>
            <a:off x="4110679" y="3824123"/>
            <a:ext cx="463958" cy="587515"/>
            <a:chOff x="10947211" y="1963464"/>
            <a:chExt cx="463958" cy="587515"/>
          </a:xfrm>
        </p:grpSpPr>
        <p:sp>
          <p:nvSpPr>
            <p:cNvPr id="12" name="Right Arrow 16">
              <a:extLst>
                <a:ext uri="{FF2B5EF4-FFF2-40B4-BE49-F238E27FC236}">
                  <a16:creationId xmlns:a16="http://schemas.microsoft.com/office/drawing/2014/main" id="{516ABEA0-42DD-9498-C244-E6F235C8A50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CF4EA1BE-880D-32C6-404E-7647A3C37FA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grpSp>
        <p:nvGrpSpPr>
          <p:cNvPr id="14" name="Group 13">
            <a:extLst>
              <a:ext uri="{FF2B5EF4-FFF2-40B4-BE49-F238E27FC236}">
                <a16:creationId xmlns:a16="http://schemas.microsoft.com/office/drawing/2014/main" id="{753DF496-51E1-17F1-5B64-AFFFB90FEC34}"/>
              </a:ext>
            </a:extLst>
          </p:cNvPr>
          <p:cNvGrpSpPr/>
          <p:nvPr/>
        </p:nvGrpSpPr>
        <p:grpSpPr>
          <a:xfrm>
            <a:off x="5959260" y="1108762"/>
            <a:ext cx="463958" cy="587515"/>
            <a:chOff x="10947211" y="1963464"/>
            <a:chExt cx="463958" cy="587515"/>
          </a:xfrm>
        </p:grpSpPr>
        <p:sp>
          <p:nvSpPr>
            <p:cNvPr id="15" name="Right Arrow 16">
              <a:extLst>
                <a:ext uri="{FF2B5EF4-FFF2-40B4-BE49-F238E27FC236}">
                  <a16:creationId xmlns:a16="http://schemas.microsoft.com/office/drawing/2014/main" id="{894D155D-0EA7-E6C8-3864-21A9077AE8F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FC105C8D-AFDA-C859-BA53-FD32F843F4B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grpSp>
        <p:nvGrpSpPr>
          <p:cNvPr id="17" name="Group 16">
            <a:extLst>
              <a:ext uri="{FF2B5EF4-FFF2-40B4-BE49-F238E27FC236}">
                <a16:creationId xmlns:a16="http://schemas.microsoft.com/office/drawing/2014/main" id="{E838CF54-D3D7-62A2-5F92-3B4DBC443EE0}"/>
              </a:ext>
            </a:extLst>
          </p:cNvPr>
          <p:cNvGrpSpPr/>
          <p:nvPr/>
        </p:nvGrpSpPr>
        <p:grpSpPr>
          <a:xfrm>
            <a:off x="7746391" y="1253028"/>
            <a:ext cx="463958" cy="587515"/>
            <a:chOff x="10947211" y="1963464"/>
            <a:chExt cx="463958" cy="587515"/>
          </a:xfrm>
        </p:grpSpPr>
        <p:sp>
          <p:nvSpPr>
            <p:cNvPr id="18" name="Right Arrow 16">
              <a:extLst>
                <a:ext uri="{FF2B5EF4-FFF2-40B4-BE49-F238E27FC236}">
                  <a16:creationId xmlns:a16="http://schemas.microsoft.com/office/drawing/2014/main" id="{AB2C328C-26C2-7EB6-EA07-BF5D4158B48E}"/>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6E8E81D9-F153-85D7-7305-2C81A3F2644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5</a:t>
              </a:r>
            </a:p>
          </p:txBody>
        </p:sp>
      </p:grpSp>
      <p:grpSp>
        <p:nvGrpSpPr>
          <p:cNvPr id="20" name="Group 19">
            <a:extLst>
              <a:ext uri="{FF2B5EF4-FFF2-40B4-BE49-F238E27FC236}">
                <a16:creationId xmlns:a16="http://schemas.microsoft.com/office/drawing/2014/main" id="{C7E5D6B2-4569-9377-1BB1-8F5789C1AB73}"/>
              </a:ext>
            </a:extLst>
          </p:cNvPr>
          <p:cNvGrpSpPr/>
          <p:nvPr/>
        </p:nvGrpSpPr>
        <p:grpSpPr>
          <a:xfrm>
            <a:off x="1214278" y="3082067"/>
            <a:ext cx="463958" cy="587515"/>
            <a:chOff x="10947211" y="1963464"/>
            <a:chExt cx="463958" cy="587515"/>
          </a:xfrm>
        </p:grpSpPr>
        <p:sp>
          <p:nvSpPr>
            <p:cNvPr id="21" name="Right Arrow 16">
              <a:extLst>
                <a:ext uri="{FF2B5EF4-FFF2-40B4-BE49-F238E27FC236}">
                  <a16:creationId xmlns:a16="http://schemas.microsoft.com/office/drawing/2014/main" id="{A8F49F00-E53F-76AD-8BDE-6CF6A34C008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ADEE09B-55B9-790C-8FA6-A2498A4263F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sp>
        <p:nvSpPr>
          <p:cNvPr id="5" name="Rectangle 4">
            <a:extLst>
              <a:ext uri="{FF2B5EF4-FFF2-40B4-BE49-F238E27FC236}">
                <a16:creationId xmlns:a16="http://schemas.microsoft.com/office/drawing/2014/main" id="{DD4BDE18-D541-CDB2-3E8B-C1461B0FAFBC}"/>
              </a:ext>
            </a:extLst>
          </p:cNvPr>
          <p:cNvSpPr/>
          <p:nvPr/>
        </p:nvSpPr>
        <p:spPr>
          <a:xfrm>
            <a:off x="125628" y="4584165"/>
            <a:ext cx="6089734" cy="1815882"/>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Observăm în aplicație mesajul afișat într-un MessageBox: „Parola Incorecta ! Mai incearca” – ne interesează să găsim acest text în fișierul executabil.</a:t>
            </a:r>
          </a:p>
          <a:p>
            <a:pPr marL="342900" indent="-342900">
              <a:buAutoNum type="arabicPeriod"/>
            </a:pPr>
            <a:r>
              <a:rPr lang="en-US" sz="1400" b="1">
                <a:solidFill>
                  <a:schemeClr val="tx1">
                    <a:lumMod val="50000"/>
                    <a:lumOff val="50000"/>
                  </a:schemeClr>
                </a:solidFill>
              </a:rPr>
              <a:t>În fereastra „Find Pattern”, tastăm un cuvânt reprezentativ, de exemplu „Parola”, și bifăm opțiunea Start from selection (dacă e cazul).</a:t>
            </a:r>
          </a:p>
          <a:p>
            <a:pPr marL="342900" indent="-342900">
              <a:buAutoNum type="arabicPeriod"/>
            </a:pPr>
            <a:r>
              <a:rPr lang="en-US" sz="1400" b="1">
                <a:solidFill>
                  <a:schemeClr val="tx1">
                    <a:lumMod val="50000"/>
                    <a:lumOff val="50000"/>
                  </a:schemeClr>
                </a:solidFill>
              </a:rPr>
              <a:t>Apăsăm OK pentru a începe căutarea în memorie.x32dbg afișează rezultatul căutării: adresa unde apare stringul este evidențiată.</a:t>
            </a:r>
          </a:p>
          <a:p>
            <a:pPr marL="342900" indent="-342900">
              <a:buAutoNum type="arabicPeriod"/>
            </a:pPr>
            <a:r>
              <a:rPr lang="en-US" sz="1400" b="1">
                <a:solidFill>
                  <a:schemeClr val="tx1">
                    <a:lumMod val="50000"/>
                    <a:lumOff val="50000"/>
                  </a:schemeClr>
                </a:solidFill>
              </a:rPr>
              <a:t>Dăm click dreapta pe adresa respectivă și selectăm Follow in Dump → Follow in Dump pentru a inspecta și edita mai ușor zona cu stringul.</a:t>
            </a:r>
            <a:endParaRPr lang="en-US" sz="1200" b="1">
              <a:solidFill>
                <a:schemeClr val="tx1">
                  <a:lumMod val="50000"/>
                  <a:lumOff val="50000"/>
                </a:schemeClr>
              </a:solidFill>
            </a:endParaRPr>
          </a:p>
        </p:txBody>
      </p:sp>
      <p:sp>
        <p:nvSpPr>
          <p:cNvPr id="24" name="TextBox 23">
            <a:extLst>
              <a:ext uri="{FF2B5EF4-FFF2-40B4-BE49-F238E27FC236}">
                <a16:creationId xmlns:a16="http://schemas.microsoft.com/office/drawing/2014/main" id="{C71255E7-EC61-EF05-5801-8A73593B098B}"/>
              </a:ext>
            </a:extLst>
          </p:cNvPr>
          <p:cNvSpPr txBox="1"/>
          <p:nvPr/>
        </p:nvSpPr>
        <p:spPr>
          <a:xfrm>
            <a:off x="7485206" y="3226333"/>
            <a:ext cx="3589612" cy="1815882"/>
          </a:xfrm>
          <a:prstGeom prst="rect">
            <a:avLst/>
          </a:prstGeom>
          <a:noFill/>
        </p:spPr>
        <p:txBody>
          <a:bodyPr wrap="square">
            <a:spAutoFit/>
          </a:bodyPr>
          <a:lstStyle/>
          <a:p>
            <a:r>
              <a:rPr lang="en-US" sz="1400" b="1">
                <a:solidFill>
                  <a:schemeClr val="tx1">
                    <a:lumMod val="50000"/>
                    <a:lumOff val="50000"/>
                  </a:schemeClr>
                </a:solidFill>
              </a:rPr>
              <a:t>Nu este necesar să navigăm vizual pentru a căuta un mesaj – este mult mai eficient să folosim funcția de căutare directă (pattern search) cu un fragment relevant de text.</a:t>
            </a:r>
          </a:p>
          <a:p>
            <a:endParaRPr lang="en-US" sz="1400" b="1">
              <a:solidFill>
                <a:schemeClr val="tx1">
                  <a:lumMod val="50000"/>
                  <a:lumOff val="50000"/>
                </a:schemeClr>
              </a:solidFill>
            </a:endParaRPr>
          </a:p>
          <a:p>
            <a:r>
              <a:rPr lang="en-US" sz="1400" b="1">
                <a:solidFill>
                  <a:schemeClr val="tx1">
                    <a:lumMod val="50000"/>
                    <a:lumOff val="50000"/>
                  </a:schemeClr>
                </a:solidFill>
              </a:rPr>
              <a:t>Dar partea pozitivă, în cazul căutării vizuale, este elementul neprevăzut — bucățica de informație care duce la un declic mental.</a:t>
            </a:r>
          </a:p>
        </p:txBody>
      </p:sp>
      <p:pic>
        <p:nvPicPr>
          <p:cNvPr id="23" name="Picture 22">
            <a:extLst>
              <a:ext uri="{FF2B5EF4-FFF2-40B4-BE49-F238E27FC236}">
                <a16:creationId xmlns:a16="http://schemas.microsoft.com/office/drawing/2014/main" id="{C5BAB934-B9CF-42A3-C2CB-DE80005094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0312" y="1974859"/>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4848329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E5A9E-765B-B7A5-025A-1694FBB833CF}"/>
            </a:ext>
          </a:extLst>
        </p:cNvPr>
        <p:cNvGrpSpPr/>
        <p:nvPr/>
      </p:nvGrpSpPr>
      <p:grpSpPr>
        <a:xfrm>
          <a:off x="0" y="0"/>
          <a:ext cx="0" cy="0"/>
          <a:chOff x="0" y="0"/>
          <a:chExt cx="0" cy="0"/>
        </a:xfrm>
      </p:grpSpPr>
      <p:sp>
        <p:nvSpPr>
          <p:cNvPr id="8" name="Flowchart: Process 7">
            <a:extLst>
              <a:ext uri="{FF2B5EF4-FFF2-40B4-BE49-F238E27FC236}">
                <a16:creationId xmlns:a16="http://schemas.microsoft.com/office/drawing/2014/main" id="{2A9F8DD4-DB2D-C0E5-26E7-84020863749D}"/>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180DB4C7-4543-9E7A-0FAC-38C839CAE682}"/>
              </a:ext>
            </a:extLst>
          </p:cNvPr>
          <p:cNvPicPr>
            <a:picLocks noChangeAspect="1"/>
          </p:cNvPicPr>
          <p:nvPr/>
        </p:nvPicPr>
        <p:blipFill>
          <a:blip r:embed="rId2"/>
          <a:stretch>
            <a:fillRect/>
          </a:stretch>
        </p:blipFill>
        <p:spPr>
          <a:xfrm>
            <a:off x="511252" y="397423"/>
            <a:ext cx="5393979" cy="6125540"/>
          </a:xfrm>
          <a:prstGeom prst="rect">
            <a:avLst/>
          </a:prstGeom>
        </p:spPr>
      </p:pic>
      <p:pic>
        <p:nvPicPr>
          <p:cNvPr id="7" name="Picture 6">
            <a:extLst>
              <a:ext uri="{FF2B5EF4-FFF2-40B4-BE49-F238E27FC236}">
                <a16:creationId xmlns:a16="http://schemas.microsoft.com/office/drawing/2014/main" id="{595FA79E-AB5D-B37F-7F29-D6A192AA633D}"/>
              </a:ext>
            </a:extLst>
          </p:cNvPr>
          <p:cNvPicPr>
            <a:picLocks noChangeAspect="1"/>
          </p:cNvPicPr>
          <p:nvPr/>
        </p:nvPicPr>
        <p:blipFill>
          <a:blip r:embed="rId3"/>
          <a:stretch>
            <a:fillRect/>
          </a:stretch>
        </p:blipFill>
        <p:spPr>
          <a:xfrm>
            <a:off x="6316722" y="397422"/>
            <a:ext cx="5393979" cy="6125541"/>
          </a:xfrm>
          <a:prstGeom prst="rect">
            <a:avLst/>
          </a:prstGeom>
        </p:spPr>
      </p:pic>
      <p:grpSp>
        <p:nvGrpSpPr>
          <p:cNvPr id="9" name="Group 8">
            <a:extLst>
              <a:ext uri="{FF2B5EF4-FFF2-40B4-BE49-F238E27FC236}">
                <a16:creationId xmlns:a16="http://schemas.microsoft.com/office/drawing/2014/main" id="{673D0FF0-FE65-861A-DF8B-9A9508EC406A}"/>
              </a:ext>
            </a:extLst>
          </p:cNvPr>
          <p:cNvGrpSpPr/>
          <p:nvPr/>
        </p:nvGrpSpPr>
        <p:grpSpPr>
          <a:xfrm>
            <a:off x="2146603" y="3851006"/>
            <a:ext cx="463958" cy="587515"/>
            <a:chOff x="10947211" y="1963464"/>
            <a:chExt cx="463958" cy="587515"/>
          </a:xfrm>
        </p:grpSpPr>
        <p:sp>
          <p:nvSpPr>
            <p:cNvPr id="10" name="Right Arrow 16">
              <a:extLst>
                <a:ext uri="{FF2B5EF4-FFF2-40B4-BE49-F238E27FC236}">
                  <a16:creationId xmlns:a16="http://schemas.microsoft.com/office/drawing/2014/main" id="{554A0E65-4B88-AFEC-2D33-B25780828FB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CC6A78C3-9241-DE11-48AB-E887BB19580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2" name="Group 11">
            <a:extLst>
              <a:ext uri="{FF2B5EF4-FFF2-40B4-BE49-F238E27FC236}">
                <a16:creationId xmlns:a16="http://schemas.microsoft.com/office/drawing/2014/main" id="{288113BD-E680-EF7C-BAFF-6DFF682FD65D}"/>
              </a:ext>
            </a:extLst>
          </p:cNvPr>
          <p:cNvGrpSpPr/>
          <p:nvPr/>
        </p:nvGrpSpPr>
        <p:grpSpPr>
          <a:xfrm>
            <a:off x="8046102" y="4087812"/>
            <a:ext cx="463958" cy="587515"/>
            <a:chOff x="10947211" y="1963464"/>
            <a:chExt cx="463958" cy="587515"/>
          </a:xfrm>
        </p:grpSpPr>
        <p:sp>
          <p:nvSpPr>
            <p:cNvPr id="13" name="Right Arrow 16">
              <a:extLst>
                <a:ext uri="{FF2B5EF4-FFF2-40B4-BE49-F238E27FC236}">
                  <a16:creationId xmlns:a16="http://schemas.microsoft.com/office/drawing/2014/main" id="{A977C365-E67E-9AA1-29ED-D8932C85A9B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914A602D-36A3-459E-6C3E-FF8B608B68F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5" name="Group 14">
            <a:extLst>
              <a:ext uri="{FF2B5EF4-FFF2-40B4-BE49-F238E27FC236}">
                <a16:creationId xmlns:a16="http://schemas.microsoft.com/office/drawing/2014/main" id="{C09E6066-C1DF-4687-B53A-1F3AEB409FD8}"/>
              </a:ext>
            </a:extLst>
          </p:cNvPr>
          <p:cNvGrpSpPr/>
          <p:nvPr/>
        </p:nvGrpSpPr>
        <p:grpSpPr>
          <a:xfrm>
            <a:off x="9048092" y="4111562"/>
            <a:ext cx="463958" cy="587515"/>
            <a:chOff x="10947211" y="1963464"/>
            <a:chExt cx="463958" cy="587515"/>
          </a:xfrm>
        </p:grpSpPr>
        <p:sp>
          <p:nvSpPr>
            <p:cNvPr id="16" name="Right Arrow 16">
              <a:extLst>
                <a:ext uri="{FF2B5EF4-FFF2-40B4-BE49-F238E27FC236}">
                  <a16:creationId xmlns:a16="http://schemas.microsoft.com/office/drawing/2014/main" id="{AAFAADF0-DEA0-CE4A-2C80-026CF9FCF874}"/>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F19EAEEF-DEF6-386A-F6E3-2E602926A97A}"/>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grpSp>
        <p:nvGrpSpPr>
          <p:cNvPr id="18" name="Group 17">
            <a:extLst>
              <a:ext uri="{FF2B5EF4-FFF2-40B4-BE49-F238E27FC236}">
                <a16:creationId xmlns:a16="http://schemas.microsoft.com/office/drawing/2014/main" id="{94AFB868-9010-89D8-5618-13ED711BE9CB}"/>
              </a:ext>
            </a:extLst>
          </p:cNvPr>
          <p:cNvGrpSpPr/>
          <p:nvPr/>
        </p:nvGrpSpPr>
        <p:grpSpPr>
          <a:xfrm>
            <a:off x="10119604" y="4144763"/>
            <a:ext cx="463958" cy="587515"/>
            <a:chOff x="10947211" y="1963464"/>
            <a:chExt cx="463958" cy="587515"/>
          </a:xfrm>
        </p:grpSpPr>
        <p:sp>
          <p:nvSpPr>
            <p:cNvPr id="19" name="Right Arrow 16">
              <a:extLst>
                <a:ext uri="{FF2B5EF4-FFF2-40B4-BE49-F238E27FC236}">
                  <a16:creationId xmlns:a16="http://schemas.microsoft.com/office/drawing/2014/main" id="{FBD803A5-5887-08B9-E80B-551A4BEEB83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id="{2EBEFA24-7280-77CB-386A-3016FD7800A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sp>
        <p:nvSpPr>
          <p:cNvPr id="2" name="Rectangle: Rounded Corners 1">
            <a:extLst>
              <a:ext uri="{FF2B5EF4-FFF2-40B4-BE49-F238E27FC236}">
                <a16:creationId xmlns:a16="http://schemas.microsoft.com/office/drawing/2014/main" id="{8D1A1919-9244-7B7F-8941-6006B381C7E4}"/>
              </a:ext>
            </a:extLst>
          </p:cNvPr>
          <p:cNvSpPr/>
          <p:nvPr/>
        </p:nvSpPr>
        <p:spPr>
          <a:xfrm>
            <a:off x="327768" y="5556738"/>
            <a:ext cx="6366110" cy="1089782"/>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r>
              <a:rPr lang="en-US" sz="1400" b="1">
                <a:solidFill>
                  <a:schemeClr val="bg1"/>
                </a:solidFill>
              </a:rPr>
              <a:t>1. Ne-am poziționat în zona corectă din Dump (.text) și am găsit stringul dorit.</a:t>
            </a:r>
          </a:p>
          <a:p>
            <a:r>
              <a:rPr lang="en-US" sz="1400" b="1">
                <a:solidFill>
                  <a:schemeClr val="bg1"/>
                </a:solidFill>
              </a:rPr>
              <a:t>2. Facem click dreapta pe string → apare meniul contextual.</a:t>
            </a:r>
          </a:p>
          <a:p>
            <a:r>
              <a:rPr lang="en-US" sz="1400" b="1">
                <a:solidFill>
                  <a:schemeClr val="bg1"/>
                </a:solidFill>
              </a:rPr>
              <a:t>3. Navigăm la opțiunea Binary.</a:t>
            </a:r>
          </a:p>
          <a:p>
            <a:r>
              <a:rPr lang="en-US" sz="1400" b="1">
                <a:solidFill>
                  <a:schemeClr val="bg1"/>
                </a:solidFill>
              </a:rPr>
              <a:t>4. Selectăm Edit (Ctrl+E) pentru a deschide fereastra de editare.</a:t>
            </a:r>
          </a:p>
        </p:txBody>
      </p:sp>
      <p:pic>
        <p:nvPicPr>
          <p:cNvPr id="5" name="Picture 4">
            <a:extLst>
              <a:ext uri="{FF2B5EF4-FFF2-40B4-BE49-F238E27FC236}">
                <a16:creationId xmlns:a16="http://schemas.microsoft.com/office/drawing/2014/main" id="{718EE4E3-AE8E-0EAF-58BF-05E8CD37C5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2597" y="382706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1" name="Picture 20">
            <a:extLst>
              <a:ext uri="{FF2B5EF4-FFF2-40B4-BE49-F238E27FC236}">
                <a16:creationId xmlns:a16="http://schemas.microsoft.com/office/drawing/2014/main" id="{5B8701A3-11A0-511A-8683-0A7AF88A0B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57115" y="4675327"/>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504835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DB5A09-2589-BCCF-51F7-8017F58219BA}"/>
            </a:ext>
          </a:extLst>
        </p:cNvPr>
        <p:cNvGrpSpPr/>
        <p:nvPr/>
      </p:nvGrpSpPr>
      <p:grpSpPr>
        <a:xfrm>
          <a:off x="0" y="0"/>
          <a:ext cx="0" cy="0"/>
          <a:chOff x="0" y="0"/>
          <a:chExt cx="0" cy="0"/>
        </a:xfrm>
      </p:grpSpPr>
      <p:sp>
        <p:nvSpPr>
          <p:cNvPr id="10" name="Flowchart: Process 9">
            <a:extLst>
              <a:ext uri="{FF2B5EF4-FFF2-40B4-BE49-F238E27FC236}">
                <a16:creationId xmlns:a16="http://schemas.microsoft.com/office/drawing/2014/main" id="{C1E013E8-6A63-4E25-AB7C-781DE85460E4}"/>
              </a:ext>
            </a:extLst>
          </p:cNvPr>
          <p:cNvSpPr/>
          <p:nvPr/>
        </p:nvSpPr>
        <p:spPr>
          <a:xfrm>
            <a:off x="211423" y="17027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094FB3FC-D938-E563-E3A7-559EAF8BDC3E}"/>
              </a:ext>
            </a:extLst>
          </p:cNvPr>
          <p:cNvPicPr>
            <a:picLocks noChangeAspect="1"/>
          </p:cNvPicPr>
          <p:nvPr/>
        </p:nvPicPr>
        <p:blipFill>
          <a:blip r:embed="rId2"/>
          <a:stretch>
            <a:fillRect/>
          </a:stretch>
        </p:blipFill>
        <p:spPr>
          <a:xfrm>
            <a:off x="4227964" y="459830"/>
            <a:ext cx="5319225" cy="6040649"/>
          </a:xfrm>
          <a:prstGeom prst="rect">
            <a:avLst/>
          </a:prstGeom>
        </p:spPr>
      </p:pic>
      <p:grpSp>
        <p:nvGrpSpPr>
          <p:cNvPr id="3" name="Group 2">
            <a:extLst>
              <a:ext uri="{FF2B5EF4-FFF2-40B4-BE49-F238E27FC236}">
                <a16:creationId xmlns:a16="http://schemas.microsoft.com/office/drawing/2014/main" id="{2A09F1A0-FCE5-CB73-C97F-C928A5D975BB}"/>
              </a:ext>
            </a:extLst>
          </p:cNvPr>
          <p:cNvGrpSpPr/>
          <p:nvPr/>
        </p:nvGrpSpPr>
        <p:grpSpPr>
          <a:xfrm>
            <a:off x="125627" y="459830"/>
            <a:ext cx="3974009" cy="2933201"/>
            <a:chOff x="2159385" y="408675"/>
            <a:chExt cx="3974009" cy="2933201"/>
          </a:xfrm>
        </p:grpSpPr>
        <p:pic>
          <p:nvPicPr>
            <p:cNvPr id="5" name="Picture 4">
              <a:extLst>
                <a:ext uri="{FF2B5EF4-FFF2-40B4-BE49-F238E27FC236}">
                  <a16:creationId xmlns:a16="http://schemas.microsoft.com/office/drawing/2014/main" id="{D8BF7DF4-A25D-EFBB-4745-EDD767722A4E}"/>
                </a:ext>
              </a:extLst>
            </p:cNvPr>
            <p:cNvPicPr>
              <a:picLocks noChangeAspect="1"/>
            </p:cNvPicPr>
            <p:nvPr/>
          </p:nvPicPr>
          <p:blipFill>
            <a:blip r:embed="rId3"/>
            <a:stretch>
              <a:fillRect/>
            </a:stretch>
          </p:blipFill>
          <p:spPr>
            <a:xfrm>
              <a:off x="2535458" y="408675"/>
              <a:ext cx="3597936" cy="2933201"/>
            </a:xfrm>
            <a:prstGeom prst="rect">
              <a:avLst/>
            </a:prstGeom>
          </p:spPr>
        </p:pic>
        <p:grpSp>
          <p:nvGrpSpPr>
            <p:cNvPr id="11" name="Group 10">
              <a:extLst>
                <a:ext uri="{FF2B5EF4-FFF2-40B4-BE49-F238E27FC236}">
                  <a16:creationId xmlns:a16="http://schemas.microsoft.com/office/drawing/2014/main" id="{5F4DED90-0422-2B5C-096B-CCEFF95AB337}"/>
                </a:ext>
              </a:extLst>
            </p:cNvPr>
            <p:cNvGrpSpPr/>
            <p:nvPr/>
          </p:nvGrpSpPr>
          <p:grpSpPr>
            <a:xfrm>
              <a:off x="2159385" y="1085316"/>
              <a:ext cx="463958" cy="587515"/>
              <a:chOff x="10947211" y="1963464"/>
              <a:chExt cx="463958" cy="587515"/>
            </a:xfrm>
          </p:grpSpPr>
          <p:sp>
            <p:nvSpPr>
              <p:cNvPr id="12" name="Right Arrow 16">
                <a:extLst>
                  <a:ext uri="{FF2B5EF4-FFF2-40B4-BE49-F238E27FC236}">
                    <a16:creationId xmlns:a16="http://schemas.microsoft.com/office/drawing/2014/main" id="{45872084-9E75-6834-96F2-63F3FE862FF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9159E6B5-CFBA-7AA0-7FBE-3539F22B7A3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grpSp>
        <p:nvGrpSpPr>
          <p:cNvPr id="2" name="Group 1">
            <a:extLst>
              <a:ext uri="{FF2B5EF4-FFF2-40B4-BE49-F238E27FC236}">
                <a16:creationId xmlns:a16="http://schemas.microsoft.com/office/drawing/2014/main" id="{EAEFFF87-6B8A-D7E9-E59A-7282799D23AA}"/>
              </a:ext>
            </a:extLst>
          </p:cNvPr>
          <p:cNvGrpSpPr/>
          <p:nvPr/>
        </p:nvGrpSpPr>
        <p:grpSpPr>
          <a:xfrm>
            <a:off x="125627" y="3567278"/>
            <a:ext cx="3974009" cy="2933201"/>
            <a:chOff x="2159385" y="3516123"/>
            <a:chExt cx="3974009" cy="2933201"/>
          </a:xfrm>
        </p:grpSpPr>
        <p:pic>
          <p:nvPicPr>
            <p:cNvPr id="7" name="Picture 6">
              <a:extLst>
                <a:ext uri="{FF2B5EF4-FFF2-40B4-BE49-F238E27FC236}">
                  <a16:creationId xmlns:a16="http://schemas.microsoft.com/office/drawing/2014/main" id="{0BB0EAAA-E3BB-AACF-1E9B-26F82F59D613}"/>
                </a:ext>
              </a:extLst>
            </p:cNvPr>
            <p:cNvPicPr>
              <a:picLocks noChangeAspect="1"/>
            </p:cNvPicPr>
            <p:nvPr/>
          </p:nvPicPr>
          <p:blipFill>
            <a:blip r:embed="rId4"/>
            <a:stretch>
              <a:fillRect/>
            </a:stretch>
          </p:blipFill>
          <p:spPr>
            <a:xfrm>
              <a:off x="2535458" y="3516123"/>
              <a:ext cx="3597936" cy="2933201"/>
            </a:xfrm>
            <a:prstGeom prst="rect">
              <a:avLst/>
            </a:prstGeom>
          </p:spPr>
        </p:pic>
        <p:grpSp>
          <p:nvGrpSpPr>
            <p:cNvPr id="14" name="Group 13">
              <a:extLst>
                <a:ext uri="{FF2B5EF4-FFF2-40B4-BE49-F238E27FC236}">
                  <a16:creationId xmlns:a16="http://schemas.microsoft.com/office/drawing/2014/main" id="{DEF04CE0-933D-E9EF-32DB-F2F7C1E6081C}"/>
                </a:ext>
              </a:extLst>
            </p:cNvPr>
            <p:cNvGrpSpPr/>
            <p:nvPr/>
          </p:nvGrpSpPr>
          <p:grpSpPr>
            <a:xfrm>
              <a:off x="2159385" y="4174346"/>
              <a:ext cx="463958" cy="587515"/>
              <a:chOff x="10947211" y="1963464"/>
              <a:chExt cx="463958" cy="587515"/>
            </a:xfrm>
          </p:grpSpPr>
          <p:sp>
            <p:nvSpPr>
              <p:cNvPr id="15" name="Right Arrow 16">
                <a:extLst>
                  <a:ext uri="{FF2B5EF4-FFF2-40B4-BE49-F238E27FC236}">
                    <a16:creationId xmlns:a16="http://schemas.microsoft.com/office/drawing/2014/main" id="{5175D661-0AC3-27AC-7FE5-8A29F955958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47D65D9D-4F21-7409-BC33-B2E9F9C7D969}"/>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grpSp>
        <p:nvGrpSpPr>
          <p:cNvPr id="17" name="Group 16">
            <a:extLst>
              <a:ext uri="{FF2B5EF4-FFF2-40B4-BE49-F238E27FC236}">
                <a16:creationId xmlns:a16="http://schemas.microsoft.com/office/drawing/2014/main" id="{D2E7B07B-8BBE-6A96-D254-051116BD1699}"/>
              </a:ext>
            </a:extLst>
          </p:cNvPr>
          <p:cNvGrpSpPr/>
          <p:nvPr/>
        </p:nvGrpSpPr>
        <p:grpSpPr>
          <a:xfrm>
            <a:off x="6044721" y="4119993"/>
            <a:ext cx="463958" cy="587515"/>
            <a:chOff x="10947211" y="1963464"/>
            <a:chExt cx="463958" cy="587515"/>
          </a:xfrm>
        </p:grpSpPr>
        <p:sp>
          <p:nvSpPr>
            <p:cNvPr id="18" name="Right Arrow 16">
              <a:extLst>
                <a:ext uri="{FF2B5EF4-FFF2-40B4-BE49-F238E27FC236}">
                  <a16:creationId xmlns:a16="http://schemas.microsoft.com/office/drawing/2014/main" id="{CD6275F5-337F-C74D-9719-9BC73AA0E84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D88657CF-7713-2A46-408A-9484FE9F6DB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pic>
        <p:nvPicPr>
          <p:cNvPr id="26" name="Picture 25">
            <a:extLst>
              <a:ext uri="{FF2B5EF4-FFF2-40B4-BE49-F238E27FC236}">
                <a16:creationId xmlns:a16="http://schemas.microsoft.com/office/drawing/2014/main" id="{4E923EAA-BAE1-9735-4D80-F79D08B967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00441" y="3546089"/>
            <a:ext cx="2195841" cy="1349252"/>
          </a:xfrm>
          <a:prstGeom prst="rect">
            <a:avLst/>
          </a:prstGeom>
        </p:spPr>
      </p:pic>
      <p:pic>
        <p:nvPicPr>
          <p:cNvPr id="27" name="Picture 26">
            <a:extLst>
              <a:ext uri="{FF2B5EF4-FFF2-40B4-BE49-F238E27FC236}">
                <a16:creationId xmlns:a16="http://schemas.microsoft.com/office/drawing/2014/main" id="{50AA0721-527B-C8C5-526E-D658BA5B5A8C}"/>
              </a:ext>
            </a:extLst>
          </p:cNvPr>
          <p:cNvPicPr>
            <a:picLocks noChangeAspect="1"/>
          </p:cNvPicPr>
          <p:nvPr/>
        </p:nvPicPr>
        <p:blipFill>
          <a:blip r:embed="rId6"/>
          <a:stretch>
            <a:fillRect/>
          </a:stretch>
        </p:blipFill>
        <p:spPr>
          <a:xfrm>
            <a:off x="9703393" y="5151227"/>
            <a:ext cx="2195842" cy="1349252"/>
          </a:xfrm>
          <a:prstGeom prst="rect">
            <a:avLst/>
          </a:prstGeom>
        </p:spPr>
      </p:pic>
      <p:grpSp>
        <p:nvGrpSpPr>
          <p:cNvPr id="28" name="Group 27">
            <a:extLst>
              <a:ext uri="{FF2B5EF4-FFF2-40B4-BE49-F238E27FC236}">
                <a16:creationId xmlns:a16="http://schemas.microsoft.com/office/drawing/2014/main" id="{76B71098-A905-AECA-6973-A0DD9263D19D}"/>
              </a:ext>
            </a:extLst>
          </p:cNvPr>
          <p:cNvGrpSpPr/>
          <p:nvPr/>
        </p:nvGrpSpPr>
        <p:grpSpPr>
          <a:xfrm>
            <a:off x="9564013" y="4485883"/>
            <a:ext cx="463958" cy="587515"/>
            <a:chOff x="10947211" y="1963464"/>
            <a:chExt cx="463958" cy="587515"/>
          </a:xfrm>
        </p:grpSpPr>
        <p:sp>
          <p:nvSpPr>
            <p:cNvPr id="29" name="Right Arrow 16">
              <a:extLst>
                <a:ext uri="{FF2B5EF4-FFF2-40B4-BE49-F238E27FC236}">
                  <a16:creationId xmlns:a16="http://schemas.microsoft.com/office/drawing/2014/main" id="{1257EB80-40C3-37FB-464F-2E5E8AF6D3D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0" name="Oval 29">
              <a:extLst>
                <a:ext uri="{FF2B5EF4-FFF2-40B4-BE49-F238E27FC236}">
                  <a16:creationId xmlns:a16="http://schemas.microsoft.com/office/drawing/2014/main" id="{96A5BD68-7FD9-4032-A9CF-18F7BE0F798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b</a:t>
              </a:r>
            </a:p>
          </p:txBody>
        </p:sp>
      </p:grpSp>
      <p:grpSp>
        <p:nvGrpSpPr>
          <p:cNvPr id="31" name="Group 30">
            <a:extLst>
              <a:ext uri="{FF2B5EF4-FFF2-40B4-BE49-F238E27FC236}">
                <a16:creationId xmlns:a16="http://schemas.microsoft.com/office/drawing/2014/main" id="{F10F4ED5-7AD6-018A-1E70-BCC8DC6C4C3B}"/>
              </a:ext>
            </a:extLst>
          </p:cNvPr>
          <p:cNvGrpSpPr/>
          <p:nvPr/>
        </p:nvGrpSpPr>
        <p:grpSpPr>
          <a:xfrm>
            <a:off x="9592698" y="6010280"/>
            <a:ext cx="463958" cy="587515"/>
            <a:chOff x="10947211" y="1963464"/>
            <a:chExt cx="463958" cy="587515"/>
          </a:xfrm>
        </p:grpSpPr>
        <p:sp>
          <p:nvSpPr>
            <p:cNvPr id="32" name="Right Arrow 16">
              <a:extLst>
                <a:ext uri="{FF2B5EF4-FFF2-40B4-BE49-F238E27FC236}">
                  <a16:creationId xmlns:a16="http://schemas.microsoft.com/office/drawing/2014/main" id="{DD09FE22-2A21-6C0A-E4EA-68B729567FA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3" name="Oval 32">
              <a:extLst>
                <a:ext uri="{FF2B5EF4-FFF2-40B4-BE49-F238E27FC236}">
                  <a16:creationId xmlns:a16="http://schemas.microsoft.com/office/drawing/2014/main" id="{0CBF41AB-ADAC-3269-A34C-4F799758F013}"/>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c</a:t>
              </a:r>
            </a:p>
          </p:txBody>
        </p:sp>
      </p:grpSp>
      <p:pic>
        <p:nvPicPr>
          <p:cNvPr id="34" name="Picture 33">
            <a:extLst>
              <a:ext uri="{FF2B5EF4-FFF2-40B4-BE49-F238E27FC236}">
                <a16:creationId xmlns:a16="http://schemas.microsoft.com/office/drawing/2014/main" id="{3B7509F7-F8DD-28F9-AA3F-48EA65537799}"/>
              </a:ext>
            </a:extLst>
          </p:cNvPr>
          <p:cNvPicPr>
            <a:picLocks noChangeAspect="1"/>
          </p:cNvPicPr>
          <p:nvPr/>
        </p:nvPicPr>
        <p:blipFill>
          <a:blip r:embed="rId7"/>
          <a:stretch>
            <a:fillRect/>
          </a:stretch>
        </p:blipFill>
        <p:spPr>
          <a:xfrm>
            <a:off x="9675517" y="459830"/>
            <a:ext cx="2251595" cy="2119923"/>
          </a:xfrm>
          <a:prstGeom prst="rect">
            <a:avLst/>
          </a:prstGeom>
        </p:spPr>
      </p:pic>
      <p:grpSp>
        <p:nvGrpSpPr>
          <p:cNvPr id="35" name="Group 34">
            <a:extLst>
              <a:ext uri="{FF2B5EF4-FFF2-40B4-BE49-F238E27FC236}">
                <a16:creationId xmlns:a16="http://schemas.microsoft.com/office/drawing/2014/main" id="{642860CC-B88E-0B5F-214C-117782BEC302}"/>
              </a:ext>
            </a:extLst>
          </p:cNvPr>
          <p:cNvGrpSpPr/>
          <p:nvPr/>
        </p:nvGrpSpPr>
        <p:grpSpPr>
          <a:xfrm>
            <a:off x="10998578" y="2415386"/>
            <a:ext cx="463958" cy="587515"/>
            <a:chOff x="10947211" y="1963464"/>
            <a:chExt cx="463958" cy="587515"/>
          </a:xfrm>
        </p:grpSpPr>
        <p:sp>
          <p:nvSpPr>
            <p:cNvPr id="36" name="Right Arrow 16">
              <a:extLst>
                <a:ext uri="{FF2B5EF4-FFF2-40B4-BE49-F238E27FC236}">
                  <a16:creationId xmlns:a16="http://schemas.microsoft.com/office/drawing/2014/main" id="{6304557C-3470-7C45-2806-4F1CAD57661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Oval 36">
              <a:extLst>
                <a:ext uri="{FF2B5EF4-FFF2-40B4-BE49-F238E27FC236}">
                  <a16:creationId xmlns:a16="http://schemas.microsoft.com/office/drawing/2014/main" id="{13784D9C-134F-7992-77BD-FA34A43F416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a</a:t>
              </a:r>
            </a:p>
          </p:txBody>
        </p:sp>
      </p:grpSp>
      <p:sp>
        <p:nvSpPr>
          <p:cNvPr id="4" name="Rectangle: Rounded Corners 3">
            <a:extLst>
              <a:ext uri="{FF2B5EF4-FFF2-40B4-BE49-F238E27FC236}">
                <a16:creationId xmlns:a16="http://schemas.microsoft.com/office/drawing/2014/main" id="{D024EBAF-5727-DEE9-56CB-330011F800E6}"/>
              </a:ext>
            </a:extLst>
          </p:cNvPr>
          <p:cNvSpPr/>
          <p:nvPr/>
        </p:nvSpPr>
        <p:spPr>
          <a:xfrm>
            <a:off x="357606" y="2361301"/>
            <a:ext cx="9263777" cy="1518052"/>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r>
              <a:rPr lang="en-US" sz="1400" b="1">
                <a:solidFill>
                  <a:schemeClr val="bg1"/>
                </a:solidFill>
              </a:rPr>
              <a:t>1. Se deschide fereastra de editare a stringului (1), unde avem mesajul original „Parola Incorecta ! Mai incearca”.</a:t>
            </a:r>
          </a:p>
          <a:p>
            <a:r>
              <a:rPr lang="en-US" sz="1400" b="1">
                <a:solidFill>
                  <a:schemeClr val="bg1"/>
                </a:solidFill>
              </a:rPr>
              <a:t>2. Se editează textul, spre exemplu în „BRAVOS! Incorecta! HAI incearca” fără a depăși lungimea (2).</a:t>
            </a:r>
          </a:p>
          <a:p>
            <a:r>
              <a:rPr lang="en-US" sz="1400" b="1">
                <a:solidFill>
                  <a:schemeClr val="bg1"/>
                </a:solidFill>
              </a:rPr>
              <a:t>3. Modificarea este imediat vizibilă în dump (3).</a:t>
            </a:r>
          </a:p>
          <a:p>
            <a:r>
              <a:rPr lang="en-US" sz="1400" b="1">
                <a:solidFill>
                  <a:schemeClr val="bg1"/>
                </a:solidFill>
              </a:rPr>
              <a:t>4. Se generează patch-ul cu noile date și se aplică toate modificările (a).</a:t>
            </a:r>
          </a:p>
          <a:p>
            <a:r>
              <a:rPr lang="en-US" sz="1400" b="1">
                <a:solidFill>
                  <a:schemeClr val="bg1"/>
                </a:solidFill>
              </a:rPr>
              <a:t>5. La rulare, aplicația arată noul mesaj modificat în MessageBox (b), înlocuind textul original (c).</a:t>
            </a:r>
          </a:p>
        </p:txBody>
      </p:sp>
      <p:pic>
        <p:nvPicPr>
          <p:cNvPr id="8" name="Picture 7">
            <a:extLst>
              <a:ext uri="{FF2B5EF4-FFF2-40B4-BE49-F238E27FC236}">
                <a16:creationId xmlns:a16="http://schemas.microsoft.com/office/drawing/2014/main" id="{4621BCCF-0DE8-892D-88B9-D3A787DDC3B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76238" y="692522"/>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5" name="Picture 24">
            <a:extLst>
              <a:ext uri="{FF2B5EF4-FFF2-40B4-BE49-F238E27FC236}">
                <a16:creationId xmlns:a16="http://schemas.microsoft.com/office/drawing/2014/main" id="{C354AC71-F6F3-3607-6C9E-FB7260F9DAC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21822" y="4485883"/>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39" name="Picture 38">
            <a:extLst>
              <a:ext uri="{FF2B5EF4-FFF2-40B4-BE49-F238E27FC236}">
                <a16:creationId xmlns:a16="http://schemas.microsoft.com/office/drawing/2014/main" id="{E1A978A1-7FA0-AD58-CE3F-97D73FF5008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30121" y="4133341"/>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2101575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203C3B-5AEC-D7E0-BCEB-1B1FC52E0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626B92-1DF3-E9FE-D756-6BF34B57C9EF}"/>
              </a:ext>
            </a:extLst>
          </p:cNvPr>
          <p:cNvSpPr>
            <a:spLocks noGrp="1"/>
          </p:cNvSpPr>
          <p:nvPr>
            <p:ph type="ctrTitle"/>
          </p:nvPr>
        </p:nvSpPr>
        <p:spPr>
          <a:xfrm rot="21420000">
            <a:off x="898965" y="1156306"/>
            <a:ext cx="9755187" cy="2766528"/>
          </a:xfrm>
        </p:spPr>
        <p:txBody>
          <a:bodyPr>
            <a:normAutofit fontScale="90000"/>
          </a:bodyPr>
          <a:lstStyle/>
          <a:p>
            <a:r>
              <a:rPr lang="en-US" u="sng"/>
              <a:t>9.5</a:t>
            </a:r>
            <a:br>
              <a:rPr lang="en-US" dirty="0"/>
            </a:br>
            <a:r>
              <a:rPr lang="en-US" dirty="0" err="1"/>
              <a:t>Schimbarea</a:t>
            </a:r>
            <a:r>
              <a:rPr lang="en-US" dirty="0"/>
              <a:t> </a:t>
            </a:r>
            <a:r>
              <a:rPr lang="en-US" dirty="0" err="1"/>
              <a:t>masinii</a:t>
            </a:r>
            <a:r>
              <a:rPr lang="en-US" dirty="0"/>
              <a:t> </a:t>
            </a:r>
            <a:r>
              <a:rPr lang="en-US" dirty="0" err="1"/>
              <a:t>virtuale</a:t>
            </a:r>
            <a:endParaRPr lang="en-US" dirty="0"/>
          </a:p>
        </p:txBody>
      </p:sp>
      <p:pic>
        <p:nvPicPr>
          <p:cNvPr id="3" name="Picture 2">
            <a:extLst>
              <a:ext uri="{FF2B5EF4-FFF2-40B4-BE49-F238E27FC236}">
                <a16:creationId xmlns:a16="http://schemas.microsoft.com/office/drawing/2014/main" id="{3692DCD2-C3DC-CA72-769B-E8BB3A4885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9928143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AA029-BB33-8E5A-71B5-4E948D9759AD}"/>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3E01C3E2-AC7E-CE3E-5E81-850A5016E2D6}"/>
              </a:ext>
            </a:extLst>
          </p:cNvPr>
          <p:cNvSpPr/>
          <p:nvPr/>
        </p:nvSpPr>
        <p:spPr>
          <a:xfrm>
            <a:off x="457200" y="1956816"/>
            <a:ext cx="1130104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33B9F442-9131-4226-D4FF-BE86F9A70D0D}"/>
              </a:ext>
            </a:extLst>
          </p:cNvPr>
          <p:cNvSpPr>
            <a:spLocks noGrp="1"/>
          </p:cNvSpPr>
          <p:nvPr>
            <p:ph type="title"/>
          </p:nvPr>
        </p:nvSpPr>
        <p:spPr/>
        <p:txBody>
          <a:bodyPr/>
          <a:lstStyle/>
          <a:p>
            <a:r>
              <a:rPr lang="en-US"/>
              <a:t>Context introductiv</a:t>
            </a:r>
          </a:p>
        </p:txBody>
      </p:sp>
      <p:sp>
        <p:nvSpPr>
          <p:cNvPr id="3" name="Content Placeholder 2">
            <a:extLst>
              <a:ext uri="{FF2B5EF4-FFF2-40B4-BE49-F238E27FC236}">
                <a16:creationId xmlns:a16="http://schemas.microsoft.com/office/drawing/2014/main" id="{C0095DC3-8F12-9246-B278-AF2063EABAEE}"/>
              </a:ext>
            </a:extLst>
          </p:cNvPr>
          <p:cNvSpPr>
            <a:spLocks noGrp="1"/>
          </p:cNvSpPr>
          <p:nvPr>
            <p:ph idx="1"/>
          </p:nvPr>
        </p:nvSpPr>
        <p:spPr>
          <a:xfrm>
            <a:off x="650631" y="2391511"/>
            <a:ext cx="10914184" cy="3678303"/>
          </a:xfrm>
        </p:spPr>
        <p:txBody>
          <a:bodyPr/>
          <a:lstStyle/>
          <a:p>
            <a:r>
              <a:rPr lang="en-US"/>
              <a:t>În anumite scenarii de analiză sau manipulare a executabilelor, poate deveni necesară modificarea numelui unui DLL dinamic legat static în binar, cum este cazul bine-cunoscutului msvbvm60.dll. Această tehnică poate avea diverse scopuri, printre care:Redirecționarea încărcării către o versiune personalizată a DLL-ului;Evitarea detectării de către un antivirus;Crearea unui mediu de test controlat;Pregătirea pentru injectarea unei biblioteci proprii (ex: fakevbvm60.dll).Modificarea nu afectează direct comportamentul codului executabil, ci modul în care acesta își caută și încarcă bibliotecile externe.</a:t>
            </a:r>
          </a:p>
        </p:txBody>
      </p:sp>
    </p:spTree>
    <p:extLst>
      <p:ext uri="{BB962C8B-B14F-4D97-AF65-F5344CB8AC3E}">
        <p14:creationId xmlns:p14="http://schemas.microsoft.com/office/powerpoint/2010/main" val="3472286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007048-821A-7B1D-2771-9CD5B556AA93}"/>
            </a:ext>
          </a:extLst>
        </p:cNvPr>
        <p:cNvGrpSpPr/>
        <p:nvPr/>
      </p:nvGrpSpPr>
      <p:grpSpPr>
        <a:xfrm>
          <a:off x="0" y="0"/>
          <a:ext cx="0" cy="0"/>
          <a:chOff x="0" y="0"/>
          <a:chExt cx="0" cy="0"/>
        </a:xfrm>
      </p:grpSpPr>
      <p:sp>
        <p:nvSpPr>
          <p:cNvPr id="24" name="Flowchart: Process 23">
            <a:extLst>
              <a:ext uri="{FF2B5EF4-FFF2-40B4-BE49-F238E27FC236}">
                <a16:creationId xmlns:a16="http://schemas.microsoft.com/office/drawing/2014/main" id="{5C150CF4-42E1-AE16-0009-677AAF093CBF}"/>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C8C80718-7912-887A-BBCA-2DE784BF1C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9"/>
            <a:ext cx="5709137" cy="5384942"/>
          </a:xfrm>
          <a:prstGeom prst="rect">
            <a:avLst/>
          </a:prstGeom>
        </p:spPr>
      </p:pic>
      <p:pic>
        <p:nvPicPr>
          <p:cNvPr id="3" name="Picture 2">
            <a:extLst>
              <a:ext uri="{FF2B5EF4-FFF2-40B4-BE49-F238E27FC236}">
                <a16:creationId xmlns:a16="http://schemas.microsoft.com/office/drawing/2014/main" id="{1CB88C8A-021E-EE24-E842-4F1E48948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0" y="1170189"/>
            <a:ext cx="5709137" cy="5384942"/>
          </a:xfrm>
          <a:prstGeom prst="rect">
            <a:avLst/>
          </a:prstGeom>
        </p:spPr>
      </p:pic>
      <p:grpSp>
        <p:nvGrpSpPr>
          <p:cNvPr id="9" name="Group 8">
            <a:extLst>
              <a:ext uri="{FF2B5EF4-FFF2-40B4-BE49-F238E27FC236}">
                <a16:creationId xmlns:a16="http://schemas.microsoft.com/office/drawing/2014/main" id="{47462AAC-6770-FC04-570B-CE5D746C62C6}"/>
              </a:ext>
            </a:extLst>
          </p:cNvPr>
          <p:cNvGrpSpPr/>
          <p:nvPr/>
        </p:nvGrpSpPr>
        <p:grpSpPr>
          <a:xfrm>
            <a:off x="1249256" y="2367392"/>
            <a:ext cx="463958" cy="587515"/>
            <a:chOff x="10947211" y="1963464"/>
            <a:chExt cx="463958" cy="587515"/>
          </a:xfrm>
        </p:grpSpPr>
        <p:sp>
          <p:nvSpPr>
            <p:cNvPr id="10" name="Right Arrow 16">
              <a:extLst>
                <a:ext uri="{FF2B5EF4-FFF2-40B4-BE49-F238E27FC236}">
                  <a16:creationId xmlns:a16="http://schemas.microsoft.com/office/drawing/2014/main" id="{C1C2CBB7-376A-7FA3-79C6-9C6361D3FBF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1" name="Oval 10">
              <a:extLst>
                <a:ext uri="{FF2B5EF4-FFF2-40B4-BE49-F238E27FC236}">
                  <a16:creationId xmlns:a16="http://schemas.microsoft.com/office/drawing/2014/main" id="{903B3794-389B-BC58-9675-5C70D5C55683}"/>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nvGrpSpPr>
          <p:cNvPr id="12" name="Group 11">
            <a:extLst>
              <a:ext uri="{FF2B5EF4-FFF2-40B4-BE49-F238E27FC236}">
                <a16:creationId xmlns:a16="http://schemas.microsoft.com/office/drawing/2014/main" id="{E3F286C3-EF21-8D17-EFAF-03A2FDEC383D}"/>
              </a:ext>
            </a:extLst>
          </p:cNvPr>
          <p:cNvGrpSpPr/>
          <p:nvPr/>
        </p:nvGrpSpPr>
        <p:grpSpPr>
          <a:xfrm>
            <a:off x="2297387" y="2439524"/>
            <a:ext cx="463958" cy="587515"/>
            <a:chOff x="10947211" y="1963464"/>
            <a:chExt cx="463958" cy="587515"/>
          </a:xfrm>
        </p:grpSpPr>
        <p:sp>
          <p:nvSpPr>
            <p:cNvPr id="13" name="Right Arrow 16">
              <a:extLst>
                <a:ext uri="{FF2B5EF4-FFF2-40B4-BE49-F238E27FC236}">
                  <a16:creationId xmlns:a16="http://schemas.microsoft.com/office/drawing/2014/main" id="{BBEB7B84-73B5-22A6-2F0D-B2848803D3C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Oval 13">
              <a:extLst>
                <a:ext uri="{FF2B5EF4-FFF2-40B4-BE49-F238E27FC236}">
                  <a16:creationId xmlns:a16="http://schemas.microsoft.com/office/drawing/2014/main" id="{A90E4177-69EB-3F7F-8499-63ABA51C95A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nvGrpSpPr>
          <p:cNvPr id="15" name="Group 14">
            <a:extLst>
              <a:ext uri="{FF2B5EF4-FFF2-40B4-BE49-F238E27FC236}">
                <a16:creationId xmlns:a16="http://schemas.microsoft.com/office/drawing/2014/main" id="{4F3F1BFB-3FCE-9329-256F-FAD5114A5055}"/>
              </a:ext>
            </a:extLst>
          </p:cNvPr>
          <p:cNvGrpSpPr/>
          <p:nvPr/>
        </p:nvGrpSpPr>
        <p:grpSpPr>
          <a:xfrm>
            <a:off x="3500087" y="3135242"/>
            <a:ext cx="463958" cy="587515"/>
            <a:chOff x="10947211" y="1963464"/>
            <a:chExt cx="463958" cy="587515"/>
          </a:xfrm>
        </p:grpSpPr>
        <p:sp>
          <p:nvSpPr>
            <p:cNvPr id="16" name="Right Arrow 16">
              <a:extLst>
                <a:ext uri="{FF2B5EF4-FFF2-40B4-BE49-F238E27FC236}">
                  <a16:creationId xmlns:a16="http://schemas.microsoft.com/office/drawing/2014/main" id="{767D8EB9-B0E5-0E02-FEB7-0830D1447DB7}"/>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Oval 16">
              <a:extLst>
                <a:ext uri="{FF2B5EF4-FFF2-40B4-BE49-F238E27FC236}">
                  <a16:creationId xmlns:a16="http://schemas.microsoft.com/office/drawing/2014/main" id="{8B3537F7-6910-4699-A2C3-EE34A7A18F4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nvGrpSpPr>
          <p:cNvPr id="18" name="Group 17">
            <a:extLst>
              <a:ext uri="{FF2B5EF4-FFF2-40B4-BE49-F238E27FC236}">
                <a16:creationId xmlns:a16="http://schemas.microsoft.com/office/drawing/2014/main" id="{CAF9EDBE-8B9C-6A56-CF6D-B594771EAEE0}"/>
              </a:ext>
            </a:extLst>
          </p:cNvPr>
          <p:cNvGrpSpPr/>
          <p:nvPr/>
        </p:nvGrpSpPr>
        <p:grpSpPr>
          <a:xfrm>
            <a:off x="6726414" y="2524861"/>
            <a:ext cx="463958" cy="587515"/>
            <a:chOff x="10947211" y="1963464"/>
            <a:chExt cx="463958" cy="587515"/>
          </a:xfrm>
        </p:grpSpPr>
        <p:sp>
          <p:nvSpPr>
            <p:cNvPr id="19" name="Right Arrow 16">
              <a:extLst>
                <a:ext uri="{FF2B5EF4-FFF2-40B4-BE49-F238E27FC236}">
                  <a16:creationId xmlns:a16="http://schemas.microsoft.com/office/drawing/2014/main" id="{348164C4-5ADF-2C2C-C798-8563E38D0DC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0" name="Oval 19">
              <a:extLst>
                <a:ext uri="{FF2B5EF4-FFF2-40B4-BE49-F238E27FC236}">
                  <a16:creationId xmlns:a16="http://schemas.microsoft.com/office/drawing/2014/main" id="{92D53459-767C-6993-8303-B5C65CC5CFB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8</a:t>
              </a:r>
            </a:p>
          </p:txBody>
        </p:sp>
      </p:grpSp>
      <p:sp>
        <p:nvSpPr>
          <p:cNvPr id="21" name="Rectangle 20">
            <a:extLst>
              <a:ext uri="{FF2B5EF4-FFF2-40B4-BE49-F238E27FC236}">
                <a16:creationId xmlns:a16="http://schemas.microsoft.com/office/drawing/2014/main" id="{60D46C93-2E91-6289-498C-EB81496B5D1C}"/>
              </a:ext>
            </a:extLst>
          </p:cNvPr>
          <p:cNvSpPr/>
          <p:nvPr/>
        </p:nvSpPr>
        <p:spPr>
          <a:xfrm>
            <a:off x="294418" y="198180"/>
            <a:ext cx="11603164" cy="1169551"/>
          </a:xfrm>
          <a:prstGeom prst="rect">
            <a:avLst/>
          </a:prstGeom>
        </p:spPr>
        <p:txBody>
          <a:bodyPr wrap="square">
            <a:spAutoFit/>
          </a:bodyPr>
          <a:lstStyle/>
          <a:p>
            <a:r>
              <a:rPr lang="en-US" sz="1400" b="1">
                <a:solidFill>
                  <a:schemeClr val="tx1">
                    <a:lumMod val="50000"/>
                    <a:lumOff val="50000"/>
                  </a:schemeClr>
                </a:solidFill>
              </a:rPr>
              <a:t>5. Ne poziționăm într-o zonă liberă din secțiunea .text, după codul existent.</a:t>
            </a:r>
          </a:p>
          <a:p>
            <a:r>
              <a:rPr lang="en-US" sz="1400" b="1">
                <a:solidFill>
                  <a:schemeClr val="tx1">
                    <a:lumMod val="50000"/>
                    <a:lumOff val="50000"/>
                  </a:schemeClr>
                </a:solidFill>
              </a:rPr>
              <a:t>6. Click dreapta pentru a deschide meniul contextual.</a:t>
            </a:r>
          </a:p>
          <a:p>
            <a:r>
              <a:rPr lang="en-US" sz="1400" b="1">
                <a:solidFill>
                  <a:schemeClr val="tx1">
                    <a:lumMod val="50000"/>
                    <a:lumOff val="50000"/>
                  </a:schemeClr>
                </a:solidFill>
              </a:rPr>
              <a:t>7. Alegem opțiunea Paste (Ignore size) din submeniul „Binary” – pentru a lipi codul fără a ține cont de dimensiunea inițială a instrucțiunilor.</a:t>
            </a:r>
          </a:p>
          <a:p>
            <a:r>
              <a:rPr lang="en-US" sz="1400" b="1">
                <a:solidFill>
                  <a:schemeClr val="tx1">
                    <a:lumMod val="50000"/>
                    <a:lumOff val="50000"/>
                  </a:schemeClr>
                </a:solidFill>
              </a:rPr>
              <a:t>8. Codul selectat anterior este duplicat corect în regiunea aleasă, exact cum a fost copiat.</a:t>
            </a:r>
          </a:p>
          <a:p>
            <a:endParaRPr lang="en-US" sz="1400">
              <a:solidFill>
                <a:schemeClr val="tx1">
                  <a:lumMod val="50000"/>
                  <a:lumOff val="50000"/>
                </a:schemeClr>
              </a:solidFill>
            </a:endParaRPr>
          </a:p>
        </p:txBody>
      </p:sp>
      <p:sp>
        <p:nvSpPr>
          <p:cNvPr id="25" name="TextBox 24">
            <a:extLst>
              <a:ext uri="{FF2B5EF4-FFF2-40B4-BE49-F238E27FC236}">
                <a16:creationId xmlns:a16="http://schemas.microsoft.com/office/drawing/2014/main" id="{33BFC463-0CFB-505A-E405-025E8ADCE772}"/>
              </a:ext>
            </a:extLst>
          </p:cNvPr>
          <p:cNvSpPr txBox="1"/>
          <p:nvPr/>
        </p:nvSpPr>
        <p:spPr>
          <a:xfrm>
            <a:off x="266845" y="6531799"/>
            <a:ext cx="5781761" cy="261610"/>
          </a:xfrm>
          <a:prstGeom prst="rect">
            <a:avLst/>
          </a:prstGeom>
          <a:noFill/>
        </p:spPr>
        <p:txBody>
          <a:bodyPr wrap="square">
            <a:spAutoFit/>
          </a:bodyPr>
          <a:lstStyle/>
          <a:p>
            <a:r>
              <a:rPr lang="en-US" sz="1100">
                <a:solidFill>
                  <a:schemeClr val="tx1">
                    <a:lumMod val="50000"/>
                    <a:lumOff val="50000"/>
                  </a:schemeClr>
                </a:solidFill>
              </a:rPr>
              <a:t>Apoi, codul copiat îl introducem într-o zonă liberă...</a:t>
            </a:r>
          </a:p>
        </p:txBody>
      </p:sp>
      <p:sp>
        <p:nvSpPr>
          <p:cNvPr id="26" name="TextBox 25">
            <a:extLst>
              <a:ext uri="{FF2B5EF4-FFF2-40B4-BE49-F238E27FC236}">
                <a16:creationId xmlns:a16="http://schemas.microsoft.com/office/drawing/2014/main" id="{379E3955-FB41-F17C-77DD-3C4662BC4219}"/>
              </a:ext>
            </a:extLst>
          </p:cNvPr>
          <p:cNvSpPr txBox="1"/>
          <p:nvPr/>
        </p:nvSpPr>
        <p:spPr>
          <a:xfrm>
            <a:off x="6143394" y="6519470"/>
            <a:ext cx="5781761" cy="261610"/>
          </a:xfrm>
          <a:prstGeom prst="rect">
            <a:avLst/>
          </a:prstGeom>
          <a:noFill/>
        </p:spPr>
        <p:txBody>
          <a:bodyPr wrap="square">
            <a:spAutoFit/>
          </a:bodyPr>
          <a:lstStyle/>
          <a:p>
            <a:r>
              <a:rPr lang="en-US" sz="1100">
                <a:solidFill>
                  <a:schemeClr val="tx1">
                    <a:lumMod val="50000"/>
                    <a:lumOff val="50000"/>
                  </a:schemeClr>
                </a:solidFill>
              </a:rPr>
              <a:t>După apăsarea submeniului Paste...</a:t>
            </a:r>
          </a:p>
        </p:txBody>
      </p:sp>
      <p:pic>
        <p:nvPicPr>
          <p:cNvPr id="5" name="Picture 4">
            <a:extLst>
              <a:ext uri="{FF2B5EF4-FFF2-40B4-BE49-F238E27FC236}">
                <a16:creationId xmlns:a16="http://schemas.microsoft.com/office/drawing/2014/main" id="{3B7284AD-17BF-13BF-7B56-AB8F456C15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541" y="284127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7" name="Picture 6">
            <a:extLst>
              <a:ext uri="{FF2B5EF4-FFF2-40B4-BE49-F238E27FC236}">
                <a16:creationId xmlns:a16="http://schemas.microsoft.com/office/drawing/2014/main" id="{2587686E-93E1-8584-6FE1-1E23097A2F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28488" y="307767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2" name="Picture 21">
            <a:extLst>
              <a:ext uri="{FF2B5EF4-FFF2-40B4-BE49-F238E27FC236}">
                <a16:creationId xmlns:a16="http://schemas.microsoft.com/office/drawing/2014/main" id="{EC30F90A-468F-4DBA-0B87-9F56AC36DF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11547" y="2555093"/>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2595004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A627FA-6F27-9397-2396-891DA2CDFD69}"/>
            </a:ext>
          </a:extLst>
        </p:cNvPr>
        <p:cNvGrpSpPr/>
        <p:nvPr/>
      </p:nvGrpSpPr>
      <p:grpSpPr>
        <a:xfrm>
          <a:off x="0" y="0"/>
          <a:ext cx="0" cy="0"/>
          <a:chOff x="0" y="0"/>
          <a:chExt cx="0" cy="0"/>
        </a:xfrm>
      </p:grpSpPr>
      <p:sp>
        <p:nvSpPr>
          <p:cNvPr id="4" name="Flowchart: Process 3">
            <a:extLst>
              <a:ext uri="{FF2B5EF4-FFF2-40B4-BE49-F238E27FC236}">
                <a16:creationId xmlns:a16="http://schemas.microsoft.com/office/drawing/2014/main" id="{84612D92-F7D4-7FC4-62B1-E3BD033E2F9C}"/>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00FB3486-3FEF-0743-A264-D51EE8DF9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4947"/>
            <a:ext cx="5702463" cy="5455484"/>
          </a:xfrm>
          <a:prstGeom prst="rect">
            <a:avLst/>
          </a:prstGeom>
        </p:spPr>
      </p:pic>
      <p:pic>
        <p:nvPicPr>
          <p:cNvPr id="7" name="Picture 6">
            <a:extLst>
              <a:ext uri="{FF2B5EF4-FFF2-40B4-BE49-F238E27FC236}">
                <a16:creationId xmlns:a16="http://schemas.microsoft.com/office/drawing/2014/main" id="{071FFBFA-0F1E-C715-8A42-A24A1AF13C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1" y="1170185"/>
            <a:ext cx="5707440" cy="5460246"/>
          </a:xfrm>
          <a:prstGeom prst="rect">
            <a:avLst/>
          </a:prstGeom>
        </p:spPr>
      </p:pic>
      <p:grpSp>
        <p:nvGrpSpPr>
          <p:cNvPr id="6" name="Group 5">
            <a:extLst>
              <a:ext uri="{FF2B5EF4-FFF2-40B4-BE49-F238E27FC236}">
                <a16:creationId xmlns:a16="http://schemas.microsoft.com/office/drawing/2014/main" id="{5E26E89E-6463-7363-5A21-4062170BC16B}"/>
              </a:ext>
            </a:extLst>
          </p:cNvPr>
          <p:cNvGrpSpPr/>
          <p:nvPr/>
        </p:nvGrpSpPr>
        <p:grpSpPr>
          <a:xfrm>
            <a:off x="986723" y="3235164"/>
            <a:ext cx="463958" cy="587515"/>
            <a:chOff x="10947211" y="1963464"/>
            <a:chExt cx="463958" cy="587515"/>
          </a:xfrm>
        </p:grpSpPr>
        <p:sp>
          <p:nvSpPr>
            <p:cNvPr id="8" name="Right Arrow 16">
              <a:extLst>
                <a:ext uri="{FF2B5EF4-FFF2-40B4-BE49-F238E27FC236}">
                  <a16:creationId xmlns:a16="http://schemas.microsoft.com/office/drawing/2014/main" id="{A9B38A80-DC0A-BC58-0BBD-56985008AFB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4C21F36D-E6B0-0CA9-2F18-F556989EA8AD}"/>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0" name="Group 9">
            <a:extLst>
              <a:ext uri="{FF2B5EF4-FFF2-40B4-BE49-F238E27FC236}">
                <a16:creationId xmlns:a16="http://schemas.microsoft.com/office/drawing/2014/main" id="{33DFA6AD-6424-63CA-6CD6-2FFE9921D225}"/>
              </a:ext>
            </a:extLst>
          </p:cNvPr>
          <p:cNvGrpSpPr/>
          <p:nvPr/>
        </p:nvGrpSpPr>
        <p:grpSpPr>
          <a:xfrm>
            <a:off x="6777923" y="1986656"/>
            <a:ext cx="463958" cy="587515"/>
            <a:chOff x="10947211" y="1963464"/>
            <a:chExt cx="463958" cy="587515"/>
          </a:xfrm>
        </p:grpSpPr>
        <p:sp>
          <p:nvSpPr>
            <p:cNvPr id="11" name="Right Arrow 16">
              <a:extLst>
                <a:ext uri="{FF2B5EF4-FFF2-40B4-BE49-F238E27FC236}">
                  <a16:creationId xmlns:a16="http://schemas.microsoft.com/office/drawing/2014/main" id="{80D85B85-F35A-423E-08EE-5D2B8D8CC1F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6E6E8ECF-8BC7-0B85-0C74-3B39AB61DAC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sp>
        <p:nvSpPr>
          <p:cNvPr id="3" name="Rectangle 2">
            <a:extLst>
              <a:ext uri="{FF2B5EF4-FFF2-40B4-BE49-F238E27FC236}">
                <a16:creationId xmlns:a16="http://schemas.microsoft.com/office/drawing/2014/main" id="{17BC5D10-EB08-CDA7-65ED-B2F7C19A405B}"/>
              </a:ext>
            </a:extLst>
          </p:cNvPr>
          <p:cNvSpPr/>
          <p:nvPr/>
        </p:nvSpPr>
        <p:spPr>
          <a:xfrm>
            <a:off x="306434" y="331079"/>
            <a:ext cx="11653920" cy="738664"/>
          </a:xfrm>
          <a:prstGeom prst="rect">
            <a:avLst/>
          </a:prstGeom>
        </p:spPr>
        <p:txBody>
          <a:bodyPr wrap="square">
            <a:spAutoFit/>
          </a:bodyPr>
          <a:lstStyle/>
          <a:p>
            <a:pPr marL="342900" indent="-342900">
              <a:buAutoNum type="arabicPeriod"/>
            </a:pPr>
            <a:r>
              <a:rPr lang="en-US" sz="1400" b="1">
                <a:solidFill>
                  <a:schemeClr val="tx1">
                    <a:lumMod val="50000"/>
                    <a:lumOff val="50000"/>
                  </a:schemeClr>
                </a:solidFill>
              </a:rPr>
              <a:t>Se deschide fereastra Find Pattern din meniul contextual, iar în câmpul ASCII se introduce șirul MSVBVM60 (vezi 1).</a:t>
            </a:r>
          </a:p>
          <a:p>
            <a:pPr marL="342900" indent="-342900">
              <a:buAutoNum type="arabicPeriod"/>
            </a:pPr>
            <a:r>
              <a:rPr lang="en-US" sz="1400" b="1">
                <a:solidFill>
                  <a:schemeClr val="tx1">
                    <a:lumMod val="50000"/>
                    <a:lumOff val="50000"/>
                  </a:schemeClr>
                </a:solidFill>
              </a:rPr>
              <a:t>Acesta este numele bibliotecii dinamice (DLL) standard folosit de aplicațiile Visual Basic 6.După confirmarea căutării, șirul este găsit în memoria executabilului, afișat în zona de dump (2). Reprezentarea hexazecimală este: 4D 53 56 42 56 4D 36 30.</a:t>
            </a:r>
            <a:endParaRPr lang="en-US" sz="1200" b="1">
              <a:solidFill>
                <a:schemeClr val="tx1">
                  <a:lumMod val="50000"/>
                  <a:lumOff val="50000"/>
                </a:schemeClr>
              </a:solidFill>
            </a:endParaRPr>
          </a:p>
        </p:txBody>
      </p:sp>
      <p:sp>
        <p:nvSpPr>
          <p:cNvPr id="13" name="TextBox 12">
            <a:extLst>
              <a:ext uri="{FF2B5EF4-FFF2-40B4-BE49-F238E27FC236}">
                <a16:creationId xmlns:a16="http://schemas.microsoft.com/office/drawing/2014/main" id="{DCBF93F9-9BA2-4966-6FBB-962D3C169075}"/>
              </a:ext>
            </a:extLst>
          </p:cNvPr>
          <p:cNvSpPr txBox="1"/>
          <p:nvPr/>
        </p:nvSpPr>
        <p:spPr>
          <a:xfrm>
            <a:off x="8153401" y="3677537"/>
            <a:ext cx="2327030" cy="738664"/>
          </a:xfrm>
          <a:prstGeom prst="rect">
            <a:avLst/>
          </a:prstGeom>
          <a:noFill/>
        </p:spPr>
        <p:txBody>
          <a:bodyPr wrap="square">
            <a:spAutoFit/>
          </a:bodyPr>
          <a:lstStyle/>
          <a:p>
            <a:r>
              <a:rPr lang="en-US" sz="1400" b="1">
                <a:solidFill>
                  <a:schemeClr val="tx1">
                    <a:lumMod val="50000"/>
                    <a:lumOff val="50000"/>
                  </a:schemeClr>
                </a:solidFill>
              </a:rPr>
              <a:t>Etapele localizării stringului „MSVBVM60” în vederea modificării</a:t>
            </a:r>
          </a:p>
        </p:txBody>
      </p:sp>
      <p:sp>
        <p:nvSpPr>
          <p:cNvPr id="14" name="Flowchart: Process 13">
            <a:extLst>
              <a:ext uri="{FF2B5EF4-FFF2-40B4-BE49-F238E27FC236}">
                <a16:creationId xmlns:a16="http://schemas.microsoft.com/office/drawing/2014/main" id="{85910364-D207-A581-E5C4-78C74F53FFCB}"/>
              </a:ext>
            </a:extLst>
          </p:cNvPr>
          <p:cNvSpPr/>
          <p:nvPr/>
        </p:nvSpPr>
        <p:spPr>
          <a:xfrm>
            <a:off x="7840840" y="3263150"/>
            <a:ext cx="2838883" cy="1567438"/>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5" name="Teardrop 4">
            <a:extLst>
              <a:ext uri="{FF2B5EF4-FFF2-40B4-BE49-F238E27FC236}">
                <a16:creationId xmlns:a16="http://schemas.microsoft.com/office/drawing/2014/main" id="{6B8E6115-1B08-AF2A-A91E-324A55B1A818}"/>
              </a:ext>
            </a:extLst>
          </p:cNvPr>
          <p:cNvSpPr/>
          <p:nvPr/>
        </p:nvSpPr>
        <p:spPr>
          <a:xfrm rot="15399225">
            <a:off x="2117186" y="3091211"/>
            <a:ext cx="1542206" cy="1521611"/>
          </a:xfrm>
          <a:prstGeom prst="teardrop">
            <a:avLst/>
          </a:prstGeom>
          <a:solidFill>
            <a:srgbClr val="366658">
              <a:alpha val="36000"/>
            </a:srgbClr>
          </a:solid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ardrop 14">
            <a:extLst>
              <a:ext uri="{FF2B5EF4-FFF2-40B4-BE49-F238E27FC236}">
                <a16:creationId xmlns:a16="http://schemas.microsoft.com/office/drawing/2014/main" id="{E0C60DF9-B2FD-3A20-E8F0-6A60F21F00C5}"/>
              </a:ext>
            </a:extLst>
          </p:cNvPr>
          <p:cNvSpPr/>
          <p:nvPr/>
        </p:nvSpPr>
        <p:spPr>
          <a:xfrm rot="13438183">
            <a:off x="7986171" y="1205629"/>
            <a:ext cx="1542206" cy="1521611"/>
          </a:xfrm>
          <a:prstGeom prst="teardrop">
            <a:avLst/>
          </a:prstGeom>
          <a:solidFill>
            <a:srgbClr val="366658">
              <a:alpha val="36000"/>
            </a:srgbClr>
          </a:solid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E66EAE7D-C457-9246-AC7A-E035B63B7D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6289" y="3090017"/>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18" name="Picture 17">
            <a:extLst>
              <a:ext uri="{FF2B5EF4-FFF2-40B4-BE49-F238E27FC236}">
                <a16:creationId xmlns:a16="http://schemas.microsoft.com/office/drawing/2014/main" id="{494DE1E4-121E-0566-82AF-EDCB086689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95158" y="120071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029162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1005D6-3798-9A9B-C8D1-AA399AF9FC8A}"/>
            </a:ext>
          </a:extLst>
        </p:cNvPr>
        <p:cNvGrpSpPr/>
        <p:nvPr/>
      </p:nvGrpSpPr>
      <p:grpSpPr>
        <a:xfrm>
          <a:off x="0" y="0"/>
          <a:ext cx="0" cy="0"/>
          <a:chOff x="0" y="0"/>
          <a:chExt cx="0" cy="0"/>
        </a:xfrm>
      </p:grpSpPr>
      <p:sp>
        <p:nvSpPr>
          <p:cNvPr id="2" name="Flowchart: Process 1">
            <a:extLst>
              <a:ext uri="{FF2B5EF4-FFF2-40B4-BE49-F238E27FC236}">
                <a16:creationId xmlns:a16="http://schemas.microsoft.com/office/drawing/2014/main" id="{F526613F-3BAC-D04D-22AF-745BBE2C3C13}"/>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90F33AA8-A566-BA1F-DEFF-1F09AEE368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516" y="355332"/>
            <a:ext cx="7321662" cy="6229403"/>
          </a:xfrm>
          <a:prstGeom prst="rect">
            <a:avLst/>
          </a:prstGeom>
          <a:ln>
            <a:noFill/>
          </a:ln>
          <a:effectLst>
            <a:outerShdw blurRad="292100" dist="139700" dir="2700000" algn="tl" rotWithShape="0">
              <a:srgbClr val="333333">
                <a:alpha val="65000"/>
              </a:srgbClr>
            </a:outerShdw>
          </a:effectLst>
        </p:spPr>
      </p:pic>
      <p:grpSp>
        <p:nvGrpSpPr>
          <p:cNvPr id="5" name="Group 4">
            <a:extLst>
              <a:ext uri="{FF2B5EF4-FFF2-40B4-BE49-F238E27FC236}">
                <a16:creationId xmlns:a16="http://schemas.microsoft.com/office/drawing/2014/main" id="{85635969-34CB-E053-0DBA-35D1DFAFF529}"/>
              </a:ext>
            </a:extLst>
          </p:cNvPr>
          <p:cNvGrpSpPr/>
          <p:nvPr/>
        </p:nvGrpSpPr>
        <p:grpSpPr>
          <a:xfrm>
            <a:off x="2909308" y="5362902"/>
            <a:ext cx="463958" cy="587515"/>
            <a:chOff x="10947211" y="1963464"/>
            <a:chExt cx="463958" cy="587515"/>
          </a:xfrm>
        </p:grpSpPr>
        <p:sp>
          <p:nvSpPr>
            <p:cNvPr id="7" name="Right Arrow 16">
              <a:extLst>
                <a:ext uri="{FF2B5EF4-FFF2-40B4-BE49-F238E27FC236}">
                  <a16:creationId xmlns:a16="http://schemas.microsoft.com/office/drawing/2014/main" id="{9560392E-3CD7-8229-AAED-F221BC5AFD3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Oval 7">
              <a:extLst>
                <a:ext uri="{FF2B5EF4-FFF2-40B4-BE49-F238E27FC236}">
                  <a16:creationId xmlns:a16="http://schemas.microsoft.com/office/drawing/2014/main" id="{BF35B678-41CB-EACD-3979-578D9C97656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22" name="Group 21">
            <a:extLst>
              <a:ext uri="{FF2B5EF4-FFF2-40B4-BE49-F238E27FC236}">
                <a16:creationId xmlns:a16="http://schemas.microsoft.com/office/drawing/2014/main" id="{6B9F4C3F-06A6-BF87-F8A3-03F466E5A665}"/>
              </a:ext>
            </a:extLst>
          </p:cNvPr>
          <p:cNvGrpSpPr/>
          <p:nvPr/>
        </p:nvGrpSpPr>
        <p:grpSpPr>
          <a:xfrm>
            <a:off x="6397077" y="550805"/>
            <a:ext cx="4005484" cy="2954764"/>
            <a:chOff x="7729320" y="355332"/>
            <a:chExt cx="4005484" cy="2954764"/>
          </a:xfrm>
        </p:grpSpPr>
        <p:pic>
          <p:nvPicPr>
            <p:cNvPr id="3" name="Picture 2">
              <a:extLst>
                <a:ext uri="{FF2B5EF4-FFF2-40B4-BE49-F238E27FC236}">
                  <a16:creationId xmlns:a16="http://schemas.microsoft.com/office/drawing/2014/main" id="{38E0E576-73B1-9476-BB69-8745B6F6B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0419" y="355332"/>
              <a:ext cx="3624385" cy="2954764"/>
            </a:xfrm>
            <a:prstGeom prst="rect">
              <a:avLst/>
            </a:prstGeom>
            <a:ln>
              <a:noFill/>
            </a:ln>
            <a:effectLst>
              <a:outerShdw blurRad="292100" dist="139700" dir="2700000" algn="tl" rotWithShape="0">
                <a:srgbClr val="333333">
                  <a:alpha val="65000"/>
                </a:srgbClr>
              </a:outerShdw>
            </a:effectLst>
          </p:spPr>
        </p:pic>
        <p:grpSp>
          <p:nvGrpSpPr>
            <p:cNvPr id="9" name="Group 8">
              <a:extLst>
                <a:ext uri="{FF2B5EF4-FFF2-40B4-BE49-F238E27FC236}">
                  <a16:creationId xmlns:a16="http://schemas.microsoft.com/office/drawing/2014/main" id="{86FF74F4-F686-94DA-626A-F0EB73066A26}"/>
                </a:ext>
              </a:extLst>
            </p:cNvPr>
            <p:cNvGrpSpPr/>
            <p:nvPr/>
          </p:nvGrpSpPr>
          <p:grpSpPr>
            <a:xfrm>
              <a:off x="7729320" y="802626"/>
              <a:ext cx="463958" cy="587515"/>
              <a:chOff x="10947211" y="1963464"/>
              <a:chExt cx="463958" cy="587515"/>
            </a:xfrm>
          </p:grpSpPr>
          <p:sp>
            <p:nvSpPr>
              <p:cNvPr id="10" name="Right Arrow 16">
                <a:extLst>
                  <a:ext uri="{FF2B5EF4-FFF2-40B4-BE49-F238E27FC236}">
                    <a16:creationId xmlns:a16="http://schemas.microsoft.com/office/drawing/2014/main" id="{545C4C2F-3C0F-0DE7-25BE-53D84430E90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5753EF1E-71CF-4F86-52C3-206E14C3DF5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4</a:t>
                </a:r>
              </a:p>
            </p:txBody>
          </p:sp>
        </p:grpSp>
      </p:grpSp>
      <p:grpSp>
        <p:nvGrpSpPr>
          <p:cNvPr id="21" name="Group 20">
            <a:extLst>
              <a:ext uri="{FF2B5EF4-FFF2-40B4-BE49-F238E27FC236}">
                <a16:creationId xmlns:a16="http://schemas.microsoft.com/office/drawing/2014/main" id="{A6AED430-9215-A3E0-702F-7548F3E9A3A7}"/>
              </a:ext>
            </a:extLst>
          </p:cNvPr>
          <p:cNvGrpSpPr/>
          <p:nvPr/>
        </p:nvGrpSpPr>
        <p:grpSpPr>
          <a:xfrm>
            <a:off x="7800690" y="1853925"/>
            <a:ext cx="4005484" cy="2954764"/>
            <a:chOff x="7729320" y="3629971"/>
            <a:chExt cx="4005484" cy="2954764"/>
          </a:xfrm>
        </p:grpSpPr>
        <p:pic>
          <p:nvPicPr>
            <p:cNvPr id="6" name="Picture 5">
              <a:extLst>
                <a:ext uri="{FF2B5EF4-FFF2-40B4-BE49-F238E27FC236}">
                  <a16:creationId xmlns:a16="http://schemas.microsoft.com/office/drawing/2014/main" id="{787251D7-991A-A1C7-B0F8-BC8C0822AC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10419" y="3629971"/>
              <a:ext cx="3624385" cy="2954764"/>
            </a:xfrm>
            <a:prstGeom prst="rect">
              <a:avLst/>
            </a:prstGeom>
            <a:ln>
              <a:noFill/>
            </a:ln>
            <a:effectLst>
              <a:outerShdw blurRad="292100" dist="139700" dir="2700000" algn="tl" rotWithShape="0">
                <a:srgbClr val="333333">
                  <a:alpha val="65000"/>
                </a:srgbClr>
              </a:outerShdw>
            </a:effectLst>
          </p:spPr>
        </p:pic>
        <p:grpSp>
          <p:nvGrpSpPr>
            <p:cNvPr id="12" name="Group 11">
              <a:extLst>
                <a:ext uri="{FF2B5EF4-FFF2-40B4-BE49-F238E27FC236}">
                  <a16:creationId xmlns:a16="http://schemas.microsoft.com/office/drawing/2014/main" id="{CF5EF171-3C21-080D-2A7A-68C068F8C221}"/>
                </a:ext>
              </a:extLst>
            </p:cNvPr>
            <p:cNvGrpSpPr/>
            <p:nvPr/>
          </p:nvGrpSpPr>
          <p:grpSpPr>
            <a:xfrm>
              <a:off x="7729320" y="4079226"/>
              <a:ext cx="463958" cy="587515"/>
              <a:chOff x="10947211" y="1963464"/>
              <a:chExt cx="463958" cy="587515"/>
            </a:xfrm>
          </p:grpSpPr>
          <p:sp>
            <p:nvSpPr>
              <p:cNvPr id="13" name="Right Arrow 16">
                <a:extLst>
                  <a:ext uri="{FF2B5EF4-FFF2-40B4-BE49-F238E27FC236}">
                    <a16:creationId xmlns:a16="http://schemas.microsoft.com/office/drawing/2014/main" id="{BD4B338B-B0C3-FE85-17EA-3592AA47D2B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C90ECFB3-4E31-66C4-9C6A-2068E80A360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5</a:t>
                </a:r>
              </a:p>
            </p:txBody>
          </p:sp>
        </p:grpSp>
      </p:grpSp>
      <p:grpSp>
        <p:nvGrpSpPr>
          <p:cNvPr id="15" name="Group 14">
            <a:extLst>
              <a:ext uri="{FF2B5EF4-FFF2-40B4-BE49-F238E27FC236}">
                <a16:creationId xmlns:a16="http://schemas.microsoft.com/office/drawing/2014/main" id="{46870BC9-7E14-E244-B5A0-C99B8133B6D2}"/>
              </a:ext>
            </a:extLst>
          </p:cNvPr>
          <p:cNvGrpSpPr/>
          <p:nvPr/>
        </p:nvGrpSpPr>
        <p:grpSpPr>
          <a:xfrm>
            <a:off x="4198846" y="2373518"/>
            <a:ext cx="463958" cy="587515"/>
            <a:chOff x="10947211" y="1963464"/>
            <a:chExt cx="463958" cy="587515"/>
          </a:xfrm>
        </p:grpSpPr>
        <p:sp>
          <p:nvSpPr>
            <p:cNvPr id="16" name="Right Arrow 16">
              <a:extLst>
                <a:ext uri="{FF2B5EF4-FFF2-40B4-BE49-F238E27FC236}">
                  <a16:creationId xmlns:a16="http://schemas.microsoft.com/office/drawing/2014/main" id="{A6CEEDD5-BC59-A9E2-A8F7-9302E2DFCCA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6519B008-F66F-BEF0-C384-983527F1DFF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grpSp>
        <p:nvGrpSpPr>
          <p:cNvPr id="18" name="Group 17">
            <a:extLst>
              <a:ext uri="{FF2B5EF4-FFF2-40B4-BE49-F238E27FC236}">
                <a16:creationId xmlns:a16="http://schemas.microsoft.com/office/drawing/2014/main" id="{AAFC3BBA-9D43-4F65-2030-52129025E6F6}"/>
              </a:ext>
            </a:extLst>
          </p:cNvPr>
          <p:cNvGrpSpPr/>
          <p:nvPr/>
        </p:nvGrpSpPr>
        <p:grpSpPr>
          <a:xfrm>
            <a:off x="5529416" y="2379380"/>
            <a:ext cx="463958" cy="587515"/>
            <a:chOff x="10947211" y="1963464"/>
            <a:chExt cx="463958" cy="587515"/>
          </a:xfrm>
        </p:grpSpPr>
        <p:sp>
          <p:nvSpPr>
            <p:cNvPr id="19" name="Right Arrow 16">
              <a:extLst>
                <a:ext uri="{FF2B5EF4-FFF2-40B4-BE49-F238E27FC236}">
                  <a16:creationId xmlns:a16="http://schemas.microsoft.com/office/drawing/2014/main" id="{63FD460A-A630-28F7-EE95-E89B1610D5A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id="{95DA01EA-0B85-5072-87BE-C3F4F60962E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3</a:t>
              </a:r>
            </a:p>
          </p:txBody>
        </p:sp>
      </p:grpSp>
      <p:sp>
        <p:nvSpPr>
          <p:cNvPr id="24" name="Rectangle: Rounded Corners 23">
            <a:extLst>
              <a:ext uri="{FF2B5EF4-FFF2-40B4-BE49-F238E27FC236}">
                <a16:creationId xmlns:a16="http://schemas.microsoft.com/office/drawing/2014/main" id="{419B3A96-7C03-E7C3-30AA-5D27CF94F0CE}"/>
              </a:ext>
            </a:extLst>
          </p:cNvPr>
          <p:cNvSpPr/>
          <p:nvPr/>
        </p:nvSpPr>
        <p:spPr>
          <a:xfrm>
            <a:off x="5638800" y="5123485"/>
            <a:ext cx="6280306" cy="1518052"/>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r>
              <a:rPr lang="en-US" sz="1400" b="1">
                <a:solidFill>
                  <a:schemeClr val="bg1"/>
                </a:solidFill>
              </a:rPr>
              <a:t>1. Se localizează stringul MSVBVM60 în dump.</a:t>
            </a:r>
          </a:p>
          <a:p>
            <a:r>
              <a:rPr lang="en-US" sz="1400" b="1">
                <a:solidFill>
                  <a:schemeClr val="bg1"/>
                </a:solidFill>
              </a:rPr>
              <a:t>2. Click dreapta pe string → Binary.</a:t>
            </a:r>
          </a:p>
          <a:p>
            <a:r>
              <a:rPr lang="en-US" sz="1400" b="1">
                <a:solidFill>
                  <a:schemeClr val="bg1"/>
                </a:solidFill>
              </a:rPr>
              <a:t>3. Se alege opțiunea Edit.</a:t>
            </a:r>
          </a:p>
          <a:p>
            <a:r>
              <a:rPr lang="en-US" sz="1400" b="1">
                <a:solidFill>
                  <a:schemeClr val="bg1"/>
                </a:solidFill>
              </a:rPr>
              <a:t>4. Se deschide editorul cu textul original.</a:t>
            </a:r>
          </a:p>
          <a:p>
            <a:r>
              <a:rPr lang="en-US" sz="1400" b="1">
                <a:solidFill>
                  <a:schemeClr val="bg1"/>
                </a:solidFill>
              </a:rPr>
              <a:t>5. Se înlocuiește cu un string de aceeași lungime, de exemplu: DE_CE_NU.</a:t>
            </a:r>
          </a:p>
        </p:txBody>
      </p:sp>
      <p:sp>
        <p:nvSpPr>
          <p:cNvPr id="23" name="Teardrop 22">
            <a:extLst>
              <a:ext uri="{FF2B5EF4-FFF2-40B4-BE49-F238E27FC236}">
                <a16:creationId xmlns:a16="http://schemas.microsoft.com/office/drawing/2014/main" id="{3A9C14F9-DF57-ED1C-6E1A-733C04E075AA}"/>
              </a:ext>
            </a:extLst>
          </p:cNvPr>
          <p:cNvSpPr/>
          <p:nvPr/>
        </p:nvSpPr>
        <p:spPr>
          <a:xfrm rot="5708163">
            <a:off x="1895857" y="3724429"/>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ardrop 24">
            <a:extLst>
              <a:ext uri="{FF2B5EF4-FFF2-40B4-BE49-F238E27FC236}">
                <a16:creationId xmlns:a16="http://schemas.microsoft.com/office/drawing/2014/main" id="{CAE25DC9-1F1F-F3C7-A518-B6059738D429}"/>
              </a:ext>
            </a:extLst>
          </p:cNvPr>
          <p:cNvSpPr/>
          <p:nvPr/>
        </p:nvSpPr>
        <p:spPr>
          <a:xfrm rot="12960422">
            <a:off x="7940209" y="132067"/>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ardrop 26">
            <a:extLst>
              <a:ext uri="{FF2B5EF4-FFF2-40B4-BE49-F238E27FC236}">
                <a16:creationId xmlns:a16="http://schemas.microsoft.com/office/drawing/2014/main" id="{0CC3B7DB-6B50-0980-3D71-EF6859F2D00D}"/>
              </a:ext>
            </a:extLst>
          </p:cNvPr>
          <p:cNvSpPr/>
          <p:nvPr/>
        </p:nvSpPr>
        <p:spPr>
          <a:xfrm rot="15653410">
            <a:off x="9081334" y="2255853"/>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D1412CA3-5718-CCBD-B604-3EA56FB5FA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95857" y="3742043"/>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28" name="Picture 27">
            <a:extLst>
              <a:ext uri="{FF2B5EF4-FFF2-40B4-BE49-F238E27FC236}">
                <a16:creationId xmlns:a16="http://schemas.microsoft.com/office/drawing/2014/main" id="{F13E8B7B-4320-6662-8344-D0D691CB4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49312" y="114488"/>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30" name="Picture 29">
            <a:extLst>
              <a:ext uri="{FF2B5EF4-FFF2-40B4-BE49-F238E27FC236}">
                <a16:creationId xmlns:a16="http://schemas.microsoft.com/office/drawing/2014/main" id="{080EDED3-7262-34DB-7EED-B6D55FB4DBE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99540" y="2253464"/>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3276040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4D86A-9E7F-B92B-65C9-2D47061D2089}"/>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A9BB38F-1F54-3CBF-B272-4FF69DEB27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6450" y="4464788"/>
            <a:ext cx="2881715" cy="1462292"/>
          </a:xfrm>
          <a:prstGeom prst="rect">
            <a:avLst/>
          </a:prstGeom>
        </p:spPr>
      </p:pic>
      <p:sp>
        <p:nvSpPr>
          <p:cNvPr id="2" name="Flowchart: Process 1">
            <a:extLst>
              <a:ext uri="{FF2B5EF4-FFF2-40B4-BE49-F238E27FC236}">
                <a16:creationId xmlns:a16="http://schemas.microsoft.com/office/drawing/2014/main" id="{42570E53-EC04-CD45-97AF-CC51A7D75360}"/>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59B6A226-6C92-ACD7-3FEF-74234624AD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5741" y="355332"/>
            <a:ext cx="3469347" cy="3266461"/>
          </a:xfrm>
          <a:prstGeom prst="rect">
            <a:avLst/>
          </a:prstGeom>
        </p:spPr>
      </p:pic>
      <p:pic>
        <p:nvPicPr>
          <p:cNvPr id="21" name="Picture 20">
            <a:extLst>
              <a:ext uri="{FF2B5EF4-FFF2-40B4-BE49-F238E27FC236}">
                <a16:creationId xmlns:a16="http://schemas.microsoft.com/office/drawing/2014/main" id="{C555DE88-E48F-8860-D535-9DC2A0C8C8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794" y="355332"/>
            <a:ext cx="7321662" cy="6229403"/>
          </a:xfrm>
          <a:prstGeom prst="rect">
            <a:avLst/>
          </a:prstGeom>
        </p:spPr>
      </p:pic>
      <p:grpSp>
        <p:nvGrpSpPr>
          <p:cNvPr id="4" name="Group 3">
            <a:extLst>
              <a:ext uri="{FF2B5EF4-FFF2-40B4-BE49-F238E27FC236}">
                <a16:creationId xmlns:a16="http://schemas.microsoft.com/office/drawing/2014/main" id="{4E07257D-FAB4-D9F2-A519-F78EC2D699B6}"/>
              </a:ext>
            </a:extLst>
          </p:cNvPr>
          <p:cNvGrpSpPr/>
          <p:nvPr/>
        </p:nvGrpSpPr>
        <p:grpSpPr>
          <a:xfrm>
            <a:off x="2909308" y="5362902"/>
            <a:ext cx="463958" cy="587515"/>
            <a:chOff x="10947211" y="1963464"/>
            <a:chExt cx="463958" cy="587515"/>
          </a:xfrm>
        </p:grpSpPr>
        <p:sp>
          <p:nvSpPr>
            <p:cNvPr id="6" name="Right Arrow 16">
              <a:extLst>
                <a:ext uri="{FF2B5EF4-FFF2-40B4-BE49-F238E27FC236}">
                  <a16:creationId xmlns:a16="http://schemas.microsoft.com/office/drawing/2014/main" id="{BB2EA8A8-1069-AE71-C53A-FAD6310058E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Oval 7">
              <a:extLst>
                <a:ext uri="{FF2B5EF4-FFF2-40B4-BE49-F238E27FC236}">
                  <a16:creationId xmlns:a16="http://schemas.microsoft.com/office/drawing/2014/main" id="{A83C6871-ABF7-2878-8940-35902868BCC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9" name="Group 8">
            <a:extLst>
              <a:ext uri="{FF2B5EF4-FFF2-40B4-BE49-F238E27FC236}">
                <a16:creationId xmlns:a16="http://schemas.microsoft.com/office/drawing/2014/main" id="{760FF8A7-4304-F999-DA5F-64BC8CC966DD}"/>
              </a:ext>
            </a:extLst>
          </p:cNvPr>
          <p:cNvGrpSpPr/>
          <p:nvPr/>
        </p:nvGrpSpPr>
        <p:grpSpPr>
          <a:xfrm>
            <a:off x="10453108" y="3429000"/>
            <a:ext cx="463958" cy="587515"/>
            <a:chOff x="10947211" y="1963464"/>
            <a:chExt cx="463958" cy="587515"/>
          </a:xfrm>
        </p:grpSpPr>
        <p:sp>
          <p:nvSpPr>
            <p:cNvPr id="10" name="Right Arrow 16">
              <a:extLst>
                <a:ext uri="{FF2B5EF4-FFF2-40B4-BE49-F238E27FC236}">
                  <a16:creationId xmlns:a16="http://schemas.microsoft.com/office/drawing/2014/main" id="{52A4A65C-F2C2-1A2A-729F-5119A471ACC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DAF9DAD8-1835-54A6-C8EB-A17291FE9BF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sp>
        <p:nvSpPr>
          <p:cNvPr id="12" name="Flowchart: Process 11">
            <a:extLst>
              <a:ext uri="{FF2B5EF4-FFF2-40B4-BE49-F238E27FC236}">
                <a16:creationId xmlns:a16="http://schemas.microsoft.com/office/drawing/2014/main" id="{84B948B4-6F6A-6168-5707-A497A9987D26}"/>
              </a:ext>
            </a:extLst>
          </p:cNvPr>
          <p:cNvSpPr/>
          <p:nvPr/>
        </p:nvSpPr>
        <p:spPr>
          <a:xfrm>
            <a:off x="3317631" y="5205046"/>
            <a:ext cx="849923" cy="302122"/>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3" name="Rectangle 2">
            <a:extLst>
              <a:ext uri="{FF2B5EF4-FFF2-40B4-BE49-F238E27FC236}">
                <a16:creationId xmlns:a16="http://schemas.microsoft.com/office/drawing/2014/main" id="{DC6BC993-6BFE-8F83-2803-E9716E148AE2}"/>
              </a:ext>
            </a:extLst>
          </p:cNvPr>
          <p:cNvSpPr/>
          <p:nvPr/>
        </p:nvSpPr>
        <p:spPr>
          <a:xfrm>
            <a:off x="8414170" y="5922203"/>
            <a:ext cx="3469347" cy="738664"/>
          </a:xfrm>
          <a:prstGeom prst="rect">
            <a:avLst/>
          </a:prstGeom>
        </p:spPr>
        <p:txBody>
          <a:bodyPr wrap="square">
            <a:spAutoFit/>
          </a:bodyPr>
          <a:lstStyle/>
          <a:p>
            <a:r>
              <a:rPr lang="en-US" sz="1400" b="1">
                <a:solidFill>
                  <a:schemeClr val="tx1">
                    <a:lumMod val="50000"/>
                    <a:lumOff val="50000"/>
                  </a:schemeClr>
                </a:solidFill>
              </a:rPr>
              <a:t>Fișierul executabil modificat (test3.exe) va căuta acum biblioteca „DE_CE_NU.dll” în loc de „msvbvm60.dll”. </a:t>
            </a:r>
          </a:p>
        </p:txBody>
      </p:sp>
      <p:sp>
        <p:nvSpPr>
          <p:cNvPr id="13" name="Rectangle: Rounded Corners 12">
            <a:extLst>
              <a:ext uri="{FF2B5EF4-FFF2-40B4-BE49-F238E27FC236}">
                <a16:creationId xmlns:a16="http://schemas.microsoft.com/office/drawing/2014/main" id="{77FD5B43-BFF3-78EE-D433-34490AE01CE6}"/>
              </a:ext>
            </a:extLst>
          </p:cNvPr>
          <p:cNvSpPr/>
          <p:nvPr/>
        </p:nvSpPr>
        <p:spPr>
          <a:xfrm>
            <a:off x="492793" y="1758458"/>
            <a:ext cx="7321662" cy="752538"/>
          </a:xfrm>
          <a:prstGeom prst="roundRect">
            <a:avLst>
              <a:gd name="adj" fmla="val 5586"/>
            </a:avLst>
          </a:prstGeom>
          <a:solidFill>
            <a:srgbClr val="366658"/>
          </a:solidFill>
        </p:spPr>
        <p:style>
          <a:lnRef idx="0">
            <a:schemeClr val="accent1"/>
          </a:lnRef>
          <a:fillRef idx="3">
            <a:schemeClr val="accent1"/>
          </a:fillRef>
          <a:effectRef idx="3">
            <a:schemeClr val="accent1"/>
          </a:effectRef>
          <a:fontRef idx="minor">
            <a:schemeClr val="lt1"/>
          </a:fontRef>
        </p:style>
        <p:txBody>
          <a:bodyPr rtlCol="0" anchor="ctr"/>
          <a:lstStyle/>
          <a:p>
            <a:pPr marL="342900" indent="-342900">
              <a:buAutoNum type="arabicPeriod"/>
            </a:pPr>
            <a:r>
              <a:rPr lang="en-US" sz="1400" b="1">
                <a:solidFill>
                  <a:schemeClr val="bg1"/>
                </a:solidFill>
              </a:rPr>
              <a:t>Se localizează stringul în .text („MSVBVM60” în dump) → Find Pattern + vizualizare directă.</a:t>
            </a:r>
          </a:p>
          <a:p>
            <a:pPr marL="342900" indent="-342900">
              <a:buAutoNum type="arabicPeriod"/>
            </a:pPr>
            <a:r>
              <a:rPr lang="en-US" sz="1400" b="1">
                <a:solidFill>
                  <a:schemeClr val="bg1"/>
                </a:solidFill>
              </a:rPr>
              <a:t>Se modifică în alt nume de aceeași lungime (ex: DE_CE_NU) → se aplică patch-ul.</a:t>
            </a:r>
          </a:p>
        </p:txBody>
      </p:sp>
      <p:sp>
        <p:nvSpPr>
          <p:cNvPr id="14" name="Teardrop 13">
            <a:extLst>
              <a:ext uri="{FF2B5EF4-FFF2-40B4-BE49-F238E27FC236}">
                <a16:creationId xmlns:a16="http://schemas.microsoft.com/office/drawing/2014/main" id="{9EDE55AB-1EB2-30AA-E18B-4572347AA2B3}"/>
              </a:ext>
            </a:extLst>
          </p:cNvPr>
          <p:cNvSpPr/>
          <p:nvPr/>
        </p:nvSpPr>
        <p:spPr>
          <a:xfrm rot="10800000">
            <a:off x="3786120" y="3816159"/>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2A7450F-0665-A695-F10E-3E6A86971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95223" y="3814964"/>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3187880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Process 3">
            <a:extLst>
              <a:ext uri="{FF2B5EF4-FFF2-40B4-BE49-F238E27FC236}">
                <a16:creationId xmlns:a16="http://schemas.microsoft.com/office/drawing/2014/main" id="{5F7BB59C-70A7-9A97-05AE-EC74B1D14AF0}"/>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FDADEFE5-5476-6D2B-2621-393A4EB63074}"/>
              </a:ext>
            </a:extLst>
          </p:cNvPr>
          <p:cNvPicPr>
            <a:picLocks noChangeAspect="1"/>
          </p:cNvPicPr>
          <p:nvPr/>
        </p:nvPicPr>
        <p:blipFill>
          <a:blip r:embed="rId2"/>
          <a:stretch>
            <a:fillRect/>
          </a:stretch>
        </p:blipFill>
        <p:spPr>
          <a:xfrm>
            <a:off x="6570784" y="323332"/>
            <a:ext cx="5157057" cy="6253986"/>
          </a:xfrm>
          <a:prstGeom prst="rect">
            <a:avLst/>
          </a:prstGeom>
        </p:spPr>
      </p:pic>
      <p:pic>
        <p:nvPicPr>
          <p:cNvPr id="6" name="Picture 5">
            <a:extLst>
              <a:ext uri="{FF2B5EF4-FFF2-40B4-BE49-F238E27FC236}">
                <a16:creationId xmlns:a16="http://schemas.microsoft.com/office/drawing/2014/main" id="{32BB92AE-027F-104C-D902-C7BC368F9A9D}"/>
              </a:ext>
            </a:extLst>
          </p:cNvPr>
          <p:cNvPicPr>
            <a:picLocks noChangeAspect="1"/>
          </p:cNvPicPr>
          <p:nvPr/>
        </p:nvPicPr>
        <p:blipFill>
          <a:blip r:embed="rId3"/>
          <a:stretch>
            <a:fillRect/>
          </a:stretch>
        </p:blipFill>
        <p:spPr>
          <a:xfrm>
            <a:off x="599174" y="1149533"/>
            <a:ext cx="5754560" cy="5427785"/>
          </a:xfrm>
          <a:prstGeom prst="rect">
            <a:avLst/>
          </a:prstGeom>
        </p:spPr>
      </p:pic>
      <p:sp>
        <p:nvSpPr>
          <p:cNvPr id="7" name="Flowchart: Process 6">
            <a:extLst>
              <a:ext uri="{FF2B5EF4-FFF2-40B4-BE49-F238E27FC236}">
                <a16:creationId xmlns:a16="http://schemas.microsoft.com/office/drawing/2014/main" id="{480EF08F-6AF7-DF80-B1A7-3A6C660C5D91}"/>
              </a:ext>
            </a:extLst>
          </p:cNvPr>
          <p:cNvSpPr/>
          <p:nvPr/>
        </p:nvSpPr>
        <p:spPr>
          <a:xfrm>
            <a:off x="509012" y="4211741"/>
            <a:ext cx="5938679" cy="389569"/>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8" name="Flowchart: Process 7">
            <a:extLst>
              <a:ext uri="{FF2B5EF4-FFF2-40B4-BE49-F238E27FC236}">
                <a16:creationId xmlns:a16="http://schemas.microsoft.com/office/drawing/2014/main" id="{6457DC99-1375-6C97-2E51-5785C2DDC2D5}"/>
              </a:ext>
            </a:extLst>
          </p:cNvPr>
          <p:cNvSpPr/>
          <p:nvPr/>
        </p:nvSpPr>
        <p:spPr>
          <a:xfrm>
            <a:off x="6488723" y="5473329"/>
            <a:ext cx="5334000" cy="335456"/>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9" name="Flowchart: Process 8">
            <a:extLst>
              <a:ext uri="{FF2B5EF4-FFF2-40B4-BE49-F238E27FC236}">
                <a16:creationId xmlns:a16="http://schemas.microsoft.com/office/drawing/2014/main" id="{3C7DFAA1-521D-69D0-9AD7-874910632679}"/>
              </a:ext>
            </a:extLst>
          </p:cNvPr>
          <p:cNvSpPr/>
          <p:nvPr/>
        </p:nvSpPr>
        <p:spPr>
          <a:xfrm>
            <a:off x="6488723" y="1277815"/>
            <a:ext cx="5334000" cy="234462"/>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10" name="Flowchart: Process 9">
            <a:extLst>
              <a:ext uri="{FF2B5EF4-FFF2-40B4-BE49-F238E27FC236}">
                <a16:creationId xmlns:a16="http://schemas.microsoft.com/office/drawing/2014/main" id="{84C0D37E-5500-2E7D-085E-B6423F52BA18}"/>
              </a:ext>
            </a:extLst>
          </p:cNvPr>
          <p:cNvSpPr/>
          <p:nvPr/>
        </p:nvSpPr>
        <p:spPr>
          <a:xfrm>
            <a:off x="523580" y="2195372"/>
            <a:ext cx="5924111" cy="284059"/>
          </a:xfrm>
          <a:prstGeom prst="flowChartProcess">
            <a:avLst/>
          </a:prstGeom>
          <a:solidFill>
            <a:srgbClr val="C00000">
              <a:alpha val="6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grpSp>
        <p:nvGrpSpPr>
          <p:cNvPr id="11" name="Group 10">
            <a:extLst>
              <a:ext uri="{FF2B5EF4-FFF2-40B4-BE49-F238E27FC236}">
                <a16:creationId xmlns:a16="http://schemas.microsoft.com/office/drawing/2014/main" id="{72611528-8A39-0634-EDDC-F9355B79D8D9}"/>
              </a:ext>
            </a:extLst>
          </p:cNvPr>
          <p:cNvGrpSpPr/>
          <p:nvPr/>
        </p:nvGrpSpPr>
        <p:grpSpPr>
          <a:xfrm>
            <a:off x="1197739" y="4230734"/>
            <a:ext cx="463958" cy="587515"/>
            <a:chOff x="10947211" y="1963464"/>
            <a:chExt cx="463958" cy="587515"/>
          </a:xfrm>
        </p:grpSpPr>
        <p:sp>
          <p:nvSpPr>
            <p:cNvPr id="12" name="Right Arrow 16">
              <a:extLst>
                <a:ext uri="{FF2B5EF4-FFF2-40B4-BE49-F238E27FC236}">
                  <a16:creationId xmlns:a16="http://schemas.microsoft.com/office/drawing/2014/main" id="{3F39D062-6A5A-F887-A1B0-342F2ABB0B9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8ED8ED87-91A3-130E-0773-8A966950F4F6}"/>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1</a:t>
              </a:r>
            </a:p>
          </p:txBody>
        </p:sp>
      </p:grpSp>
      <p:grpSp>
        <p:nvGrpSpPr>
          <p:cNvPr id="14" name="Group 13">
            <a:extLst>
              <a:ext uri="{FF2B5EF4-FFF2-40B4-BE49-F238E27FC236}">
                <a16:creationId xmlns:a16="http://schemas.microsoft.com/office/drawing/2014/main" id="{1C285239-F58E-A088-F08E-6B2D862BFDEE}"/>
              </a:ext>
            </a:extLst>
          </p:cNvPr>
          <p:cNvGrpSpPr/>
          <p:nvPr/>
        </p:nvGrpSpPr>
        <p:grpSpPr>
          <a:xfrm>
            <a:off x="7100308" y="5515027"/>
            <a:ext cx="463958" cy="587515"/>
            <a:chOff x="10947211" y="1963464"/>
            <a:chExt cx="463958" cy="587515"/>
          </a:xfrm>
        </p:grpSpPr>
        <p:sp>
          <p:nvSpPr>
            <p:cNvPr id="15" name="Right Arrow 16">
              <a:extLst>
                <a:ext uri="{FF2B5EF4-FFF2-40B4-BE49-F238E27FC236}">
                  <a16:creationId xmlns:a16="http://schemas.microsoft.com/office/drawing/2014/main" id="{A42EB5FD-BBC9-72EF-A159-32E84BA0268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C0840279-1F50-0518-D6F7-6ECDBC41E0B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2</a:t>
              </a:r>
            </a:p>
          </p:txBody>
        </p:sp>
      </p:grpSp>
      <p:sp>
        <p:nvSpPr>
          <p:cNvPr id="2" name="Rectangle 1">
            <a:extLst>
              <a:ext uri="{FF2B5EF4-FFF2-40B4-BE49-F238E27FC236}">
                <a16:creationId xmlns:a16="http://schemas.microsoft.com/office/drawing/2014/main" id="{8082C820-92BA-9A0C-590C-DE675A543521}"/>
              </a:ext>
            </a:extLst>
          </p:cNvPr>
          <p:cNvSpPr/>
          <p:nvPr/>
        </p:nvSpPr>
        <p:spPr>
          <a:xfrm>
            <a:off x="509012" y="464009"/>
            <a:ext cx="6153319" cy="523220"/>
          </a:xfrm>
          <a:prstGeom prst="rect">
            <a:avLst/>
          </a:prstGeom>
        </p:spPr>
        <p:txBody>
          <a:bodyPr wrap="square">
            <a:spAutoFit/>
          </a:bodyPr>
          <a:lstStyle/>
          <a:p>
            <a:r>
              <a:rPr lang="en-US" sz="1400" b="1">
                <a:solidFill>
                  <a:schemeClr val="tx1">
                    <a:lumMod val="50000"/>
                    <a:lumOff val="50000"/>
                  </a:schemeClr>
                </a:solidFill>
              </a:rPr>
              <a:t>1. În primul executabil (test2.exe), vedem că s-a încărcat vechiul msvbvm60.dll.</a:t>
            </a:r>
          </a:p>
          <a:p>
            <a:r>
              <a:rPr lang="en-US" sz="1400" b="1">
                <a:solidFill>
                  <a:schemeClr val="tx1">
                    <a:lumMod val="50000"/>
                    <a:lumOff val="50000"/>
                  </a:schemeClr>
                </a:solidFill>
              </a:rPr>
              <a:t>2. În al doilea executabil (test3.exe), vedem că s-a încărcat noul de_ce_nu.dll.</a:t>
            </a:r>
          </a:p>
        </p:txBody>
      </p:sp>
      <p:sp>
        <p:nvSpPr>
          <p:cNvPr id="3" name="Teardrop 2">
            <a:extLst>
              <a:ext uri="{FF2B5EF4-FFF2-40B4-BE49-F238E27FC236}">
                <a16:creationId xmlns:a16="http://schemas.microsoft.com/office/drawing/2014/main" id="{A768BE3B-BE8E-E988-047B-26B3B0B060FB}"/>
              </a:ext>
            </a:extLst>
          </p:cNvPr>
          <p:cNvSpPr/>
          <p:nvPr/>
        </p:nvSpPr>
        <p:spPr>
          <a:xfrm rot="15876577">
            <a:off x="2526120" y="4407719"/>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ardrop 19">
            <a:extLst>
              <a:ext uri="{FF2B5EF4-FFF2-40B4-BE49-F238E27FC236}">
                <a16:creationId xmlns:a16="http://schemas.microsoft.com/office/drawing/2014/main" id="{EEA0BB2B-9816-8441-62DB-2630BDF795FA}"/>
              </a:ext>
            </a:extLst>
          </p:cNvPr>
          <p:cNvSpPr/>
          <p:nvPr/>
        </p:nvSpPr>
        <p:spPr>
          <a:xfrm rot="10956122">
            <a:off x="8384620" y="3760523"/>
            <a:ext cx="1542206" cy="1521611"/>
          </a:xfrm>
          <a:prstGeom prst="teardrop">
            <a:avLst/>
          </a:prstGeom>
          <a:solidFill>
            <a:srgbClr val="366658">
              <a:alpha val="3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90E175F7-9A71-D9DC-4077-D6B9DD65D2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7312" y="3759329"/>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pic>
        <p:nvPicPr>
          <p:cNvPr id="17" name="Picture 16">
            <a:extLst>
              <a:ext uri="{FF2B5EF4-FFF2-40B4-BE49-F238E27FC236}">
                <a16:creationId xmlns:a16="http://schemas.microsoft.com/office/drawing/2014/main" id="{9F8FF623-ED2A-4134-8628-7CF8C4688D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35224" y="4406525"/>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784381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F5AC6-5F10-7ECC-4625-09451175E7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F38B6B-D21B-529C-1E0D-351A46A6967C}"/>
              </a:ext>
            </a:extLst>
          </p:cNvPr>
          <p:cNvSpPr>
            <a:spLocks noGrp="1"/>
          </p:cNvSpPr>
          <p:nvPr>
            <p:ph type="title"/>
          </p:nvPr>
        </p:nvSpPr>
        <p:spPr>
          <a:xfrm>
            <a:off x="581192" y="702156"/>
            <a:ext cx="9905100" cy="1013800"/>
          </a:xfrm>
        </p:spPr>
        <p:txBody>
          <a:bodyPr/>
          <a:lstStyle/>
          <a:p>
            <a:r>
              <a:rPr lang="en-US"/>
              <a:t>programare software direct in debugger?</a:t>
            </a:r>
            <a:br>
              <a:rPr lang="en-US"/>
            </a:br>
            <a:r>
              <a:rPr lang="en-US"/>
              <a:t>Sigur ca da !</a:t>
            </a:r>
          </a:p>
        </p:txBody>
      </p:sp>
      <p:pic>
        <p:nvPicPr>
          <p:cNvPr id="7" name="Picture 4">
            <a:extLst>
              <a:ext uri="{FF2B5EF4-FFF2-40B4-BE49-F238E27FC236}">
                <a16:creationId xmlns:a16="http://schemas.microsoft.com/office/drawing/2014/main" id="{1550390A-DC8B-5301-5738-9E10682686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3078" y="1950954"/>
            <a:ext cx="5945353" cy="364095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Please, give your breadboarding some slack! Arguing for longer 'messier'  wires. Avoid my annoying mistake! : r/beneater">
            <a:extLst>
              <a:ext uri="{FF2B5EF4-FFF2-40B4-BE49-F238E27FC236}">
                <a16:creationId xmlns:a16="http://schemas.microsoft.com/office/drawing/2014/main" id="{D45F1CC6-9339-C453-160C-32C8D3E3E72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 y="4161025"/>
            <a:ext cx="5364754" cy="2538479"/>
          </a:xfrm>
          <a:prstGeom prst="rect">
            <a:avLst/>
          </a:prstGeom>
          <a:noFill/>
          <a:extLst>
            <a:ext uri="{909E8E84-426E-40DD-AFC4-6F175D3DCCD1}">
              <a14:hiddenFill xmlns:a14="http://schemas.microsoft.com/office/drawing/2010/main">
                <a:solidFill>
                  <a:srgbClr val="FFFFFF"/>
                </a:solidFill>
              </a14:hiddenFill>
            </a:ext>
          </a:extLst>
        </p:spPr>
      </p:pic>
      <p:sp>
        <p:nvSpPr>
          <p:cNvPr id="4" name="Flowchart: Process 3">
            <a:extLst>
              <a:ext uri="{FF2B5EF4-FFF2-40B4-BE49-F238E27FC236}">
                <a16:creationId xmlns:a16="http://schemas.microsoft.com/office/drawing/2014/main" id="{EE2B4DEC-F6C6-DD56-D100-99E6DFAFC5E9}"/>
              </a:ext>
            </a:extLst>
          </p:cNvPr>
          <p:cNvSpPr/>
          <p:nvPr/>
        </p:nvSpPr>
        <p:spPr>
          <a:xfrm>
            <a:off x="457200" y="1956816"/>
            <a:ext cx="1130104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3" name="Content Placeholder 2">
            <a:extLst>
              <a:ext uri="{FF2B5EF4-FFF2-40B4-BE49-F238E27FC236}">
                <a16:creationId xmlns:a16="http://schemas.microsoft.com/office/drawing/2014/main" id="{9FE7E7AC-8F5D-F201-F215-98B84D6218C6}"/>
              </a:ext>
            </a:extLst>
          </p:cNvPr>
          <p:cNvSpPr>
            <a:spLocks noGrp="1"/>
          </p:cNvSpPr>
          <p:nvPr>
            <p:ph idx="1"/>
          </p:nvPr>
        </p:nvSpPr>
        <p:spPr>
          <a:xfrm>
            <a:off x="581192" y="2123605"/>
            <a:ext cx="5076092" cy="1870631"/>
          </a:xfrm>
        </p:spPr>
        <p:txBody>
          <a:bodyPr>
            <a:normAutofit fontScale="85000" lnSpcReduction="10000"/>
          </a:bodyPr>
          <a:lstStyle/>
          <a:p>
            <a:r>
              <a:rPr lang="en-US"/>
              <a:t>În acest exemplu demonstrativ, relocăm o bucată de cod executabil din secțiunea .code (.text) într-o zonă liberă din secțiunea .data, care în mod normal nu este executabilă. Duplicăm codul, schimbăm permisiunile de memorie pentru a permite execuția și redirecționăm fluxul printr-un jmp. Această tehnică evidențiază posibilitatea rulării de cod din zone non-standard, un mecanism utilizat frecvent în malware sau tehnici avansate de ofuscare.</a:t>
            </a:r>
          </a:p>
        </p:txBody>
      </p:sp>
      <p:sp>
        <p:nvSpPr>
          <p:cNvPr id="8" name="Content Placeholder 2">
            <a:extLst>
              <a:ext uri="{FF2B5EF4-FFF2-40B4-BE49-F238E27FC236}">
                <a16:creationId xmlns:a16="http://schemas.microsoft.com/office/drawing/2014/main" id="{CBADAD91-8783-3C4B-35C9-8552D7C9AD20}"/>
              </a:ext>
            </a:extLst>
          </p:cNvPr>
          <p:cNvSpPr txBox="1">
            <a:spLocks/>
          </p:cNvSpPr>
          <p:nvPr/>
        </p:nvSpPr>
        <p:spPr>
          <a:xfrm>
            <a:off x="5931877" y="5673969"/>
            <a:ext cx="5734031" cy="963821"/>
          </a:xfrm>
          <a:prstGeom prst="rect">
            <a:avLst/>
          </a:prstGeom>
        </p:spPr>
        <p:txBody>
          <a:bodyPr vert="horz" lIns="91440" tIns="45720" rIns="91440" bIns="45720" rtlCol="0" anchor="ctr">
            <a:normAutofit fontScale="925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În acest exemplu demonstrativ, relocăm o bucată de cod executabil din secțiunea .code (.text) într-o zonă liberă din secțiunea .data, care în mod normal nu este executabilă. Duplicăm codul, schimbăm permisiunile de memorie pentru</a:t>
            </a:r>
          </a:p>
        </p:txBody>
      </p:sp>
      <p:pic>
        <p:nvPicPr>
          <p:cNvPr id="2050" name="Picture 2" descr="Como está o Mister Bean hoje? Foto viral do ator Rowan Atkinson preocupa  fãs; famoso é alvo de notícia falsa sobre estado de saúde. Entenda!">
            <a:extLst>
              <a:ext uri="{FF2B5EF4-FFF2-40B4-BE49-F238E27FC236}">
                <a16:creationId xmlns:a16="http://schemas.microsoft.com/office/drawing/2014/main" id="{3F82120D-6E2A-2624-4F53-A3B89159B154}"/>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4417" b="98167" l="10000" r="96500">
                        <a14:foregroundMark x1="55500" y1="8667" x2="63500" y2="5250"/>
                        <a14:foregroundMark x1="63500" y1="5250" x2="73917" y2="5833"/>
                        <a14:foregroundMark x1="73917" y1="5833" x2="63250" y2="9250"/>
                        <a14:foregroundMark x1="63250" y1="9250" x2="59667" y2="8667"/>
                        <a14:foregroundMark x1="59500" y1="5583" x2="66667" y2="4417"/>
                        <a14:foregroundMark x1="66667" y1="4417" x2="73917" y2="5500"/>
                        <a14:foregroundMark x1="58417" y1="63333" x2="58583" y2="70250"/>
                        <a14:foregroundMark x1="76667" y1="68833" x2="79333" y2="71833"/>
                        <a14:foregroundMark x1="82333" y1="72417" x2="76583" y2="98167"/>
                        <a14:foregroundMark x1="94500" y1="57583" x2="99083" y2="63667"/>
                        <a14:foregroundMark x1="99083" y1="63667" x2="95583" y2="89833"/>
                        <a14:foregroundMark x1="95583" y1="89833" x2="96500" y2="97167"/>
                      </a14:backgroundRemoval>
                    </a14:imgEffect>
                  </a14:imgLayer>
                </a14:imgProps>
              </a:ext>
              <a:ext uri="{28A0092B-C50C-407E-A947-70E740481C1C}">
                <a14:useLocalDpi xmlns:a14="http://schemas.microsoft.com/office/drawing/2010/main" val="0"/>
              </a:ext>
            </a:extLst>
          </a:blip>
          <a:srcRect/>
          <a:stretch>
            <a:fillRect/>
          </a:stretch>
        </p:blipFill>
        <p:spPr bwMode="auto">
          <a:xfrm>
            <a:off x="10032475" y="87925"/>
            <a:ext cx="1715956" cy="17159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r. Bean actor Rowan Atkinson says he dislikes playing his iconic character">
            <a:extLst>
              <a:ext uri="{FF2B5EF4-FFF2-40B4-BE49-F238E27FC236}">
                <a16:creationId xmlns:a16="http://schemas.microsoft.com/office/drawing/2014/main" id="{60EF0162-0230-E1FC-F9B9-5874B64A7F28}"/>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4991" b="97861" l="9858" r="89814">
                        <a14:foregroundMark x1="53012" y1="59002" x2="52903" y2="63102"/>
                        <a14:foregroundMark x1="31106" y1="91622" x2="84995" y2="98039"/>
                        <a14:foregroundMark x1="84995" y1="98039" x2="86637" y2="91622"/>
                        <a14:foregroundMark x1="48083" y1="10873" x2="54107" y2="4813"/>
                        <a14:foregroundMark x1="54107" y1="4813" x2="59803" y2="4991"/>
                        <a14:foregroundMark x1="59803" y1="4991" x2="64513" y2="9269"/>
                        <a14:backgroundMark x1="68018" y1="38859" x2="68018" y2="38859"/>
                        <a14:backgroundMark x1="71194" y1="34046" x2="71194" y2="34046"/>
                        <a14:backgroundMark x1="67470" y1="41176" x2="67470" y2="41176"/>
                        <a14:backgroundMark x1="71413" y1="34403" x2="71413" y2="34403"/>
                        <a14:backgroundMark x1="67360" y1="41711" x2="67360" y2="41711"/>
                      </a14:backgroundRemoval>
                    </a14:imgEffect>
                  </a14:imgLayer>
                </a14:imgProps>
              </a:ext>
              <a:ext uri="{28A0092B-C50C-407E-A947-70E740481C1C}">
                <a14:useLocalDpi xmlns:a14="http://schemas.microsoft.com/office/drawing/2010/main" val="0"/>
              </a:ext>
            </a:extLst>
          </a:blip>
          <a:srcRect/>
          <a:stretch>
            <a:fillRect/>
          </a:stretch>
        </p:blipFill>
        <p:spPr bwMode="auto">
          <a:xfrm>
            <a:off x="8223738" y="96690"/>
            <a:ext cx="2778370" cy="1707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83503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Gill Sans MT" panose="020B0502020104020203"/>
                <a:ea typeface="+mn-ea"/>
                <a:cs typeface="+mn-cs"/>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CD3A2-AF73-4EFC-B725-0203CAD125D6}"/>
            </a:ext>
          </a:extLst>
        </p:cNvPr>
        <p:cNvGrpSpPr/>
        <p:nvPr/>
      </p:nvGrpSpPr>
      <p:grpSpPr>
        <a:xfrm>
          <a:off x="0" y="0"/>
          <a:ext cx="0" cy="0"/>
          <a:chOff x="0" y="0"/>
          <a:chExt cx="0" cy="0"/>
        </a:xfrm>
      </p:grpSpPr>
      <p:sp>
        <p:nvSpPr>
          <p:cNvPr id="38" name="Flowchart: Process 37">
            <a:extLst>
              <a:ext uri="{FF2B5EF4-FFF2-40B4-BE49-F238E27FC236}">
                <a16:creationId xmlns:a16="http://schemas.microsoft.com/office/drawing/2014/main" id="{0D5468E3-602C-3C77-0879-1BF4C00B3F92}"/>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grpSp>
        <p:nvGrpSpPr>
          <p:cNvPr id="27" name="Group 26">
            <a:extLst>
              <a:ext uri="{FF2B5EF4-FFF2-40B4-BE49-F238E27FC236}">
                <a16:creationId xmlns:a16="http://schemas.microsoft.com/office/drawing/2014/main" id="{2E0B76F7-62A3-81DA-8E58-A87950AF3CEB}"/>
              </a:ext>
            </a:extLst>
          </p:cNvPr>
          <p:cNvGrpSpPr/>
          <p:nvPr/>
        </p:nvGrpSpPr>
        <p:grpSpPr>
          <a:xfrm>
            <a:off x="361699" y="276959"/>
            <a:ext cx="6733331" cy="6350978"/>
            <a:chOff x="339471" y="1170188"/>
            <a:chExt cx="5709136" cy="5384941"/>
          </a:xfrm>
        </p:grpSpPr>
        <p:pic>
          <p:nvPicPr>
            <p:cNvPr id="28" name="Picture 27">
              <a:extLst>
                <a:ext uri="{FF2B5EF4-FFF2-40B4-BE49-F238E27FC236}">
                  <a16:creationId xmlns:a16="http://schemas.microsoft.com/office/drawing/2014/main" id="{2C9B18B0-C0DC-52D9-D965-100A5E403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471" y="1170188"/>
              <a:ext cx="5709136" cy="5384941"/>
            </a:xfrm>
            <a:prstGeom prst="rect">
              <a:avLst/>
            </a:prstGeom>
          </p:spPr>
        </p:pic>
        <p:grpSp>
          <p:nvGrpSpPr>
            <p:cNvPr id="29" name="Group 28">
              <a:extLst>
                <a:ext uri="{FF2B5EF4-FFF2-40B4-BE49-F238E27FC236}">
                  <a16:creationId xmlns:a16="http://schemas.microsoft.com/office/drawing/2014/main" id="{FEC6DC07-EFD8-C1FE-A87D-1CDB45376805}"/>
                </a:ext>
              </a:extLst>
            </p:cNvPr>
            <p:cNvGrpSpPr/>
            <p:nvPr/>
          </p:nvGrpSpPr>
          <p:grpSpPr>
            <a:xfrm>
              <a:off x="540010" y="2373253"/>
              <a:ext cx="463958" cy="587515"/>
              <a:chOff x="10947211" y="1963464"/>
              <a:chExt cx="463958" cy="587515"/>
            </a:xfrm>
          </p:grpSpPr>
          <p:sp>
            <p:nvSpPr>
              <p:cNvPr id="36" name="Right Arrow 16">
                <a:extLst>
                  <a:ext uri="{FF2B5EF4-FFF2-40B4-BE49-F238E27FC236}">
                    <a16:creationId xmlns:a16="http://schemas.microsoft.com/office/drawing/2014/main" id="{6F3F0857-6B82-FDEB-AFE6-5066078F14F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7" name="Oval 36">
                <a:extLst>
                  <a:ext uri="{FF2B5EF4-FFF2-40B4-BE49-F238E27FC236}">
                    <a16:creationId xmlns:a16="http://schemas.microsoft.com/office/drawing/2014/main" id="{CF8E79E7-32FA-5A89-8742-C10008C162A8}"/>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30" name="Group 29">
              <a:extLst>
                <a:ext uri="{FF2B5EF4-FFF2-40B4-BE49-F238E27FC236}">
                  <a16:creationId xmlns:a16="http://schemas.microsoft.com/office/drawing/2014/main" id="{54C92E31-F338-4413-8B9B-8591AACA084B}"/>
                </a:ext>
              </a:extLst>
            </p:cNvPr>
            <p:cNvGrpSpPr/>
            <p:nvPr/>
          </p:nvGrpSpPr>
          <p:grpSpPr>
            <a:xfrm>
              <a:off x="2011256" y="2560823"/>
              <a:ext cx="463958" cy="587515"/>
              <a:chOff x="10947211" y="1963464"/>
              <a:chExt cx="463958" cy="587515"/>
            </a:xfrm>
          </p:grpSpPr>
          <p:sp>
            <p:nvSpPr>
              <p:cNvPr id="34" name="Right Arrow 16">
                <a:extLst>
                  <a:ext uri="{FF2B5EF4-FFF2-40B4-BE49-F238E27FC236}">
                    <a16:creationId xmlns:a16="http://schemas.microsoft.com/office/drawing/2014/main" id="{A548A6AD-ED15-78B5-E73C-AA80B1D85E03}"/>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5" name="Oval 34">
                <a:extLst>
                  <a:ext uri="{FF2B5EF4-FFF2-40B4-BE49-F238E27FC236}">
                    <a16:creationId xmlns:a16="http://schemas.microsoft.com/office/drawing/2014/main" id="{C3E98E2F-D152-42E6-61EF-EF069BFFBC15}"/>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31" name="Group 30">
              <a:extLst>
                <a:ext uri="{FF2B5EF4-FFF2-40B4-BE49-F238E27FC236}">
                  <a16:creationId xmlns:a16="http://schemas.microsoft.com/office/drawing/2014/main" id="{B10C72EA-9002-1CA4-1448-6A1E473546E8}"/>
                </a:ext>
              </a:extLst>
            </p:cNvPr>
            <p:cNvGrpSpPr/>
            <p:nvPr/>
          </p:nvGrpSpPr>
          <p:grpSpPr>
            <a:xfrm>
              <a:off x="2962060" y="3180594"/>
              <a:ext cx="463958" cy="587515"/>
              <a:chOff x="10947211" y="1963464"/>
              <a:chExt cx="463958" cy="587515"/>
            </a:xfrm>
          </p:grpSpPr>
          <p:sp>
            <p:nvSpPr>
              <p:cNvPr id="32" name="Right Arrow 16">
                <a:extLst>
                  <a:ext uri="{FF2B5EF4-FFF2-40B4-BE49-F238E27FC236}">
                    <a16:creationId xmlns:a16="http://schemas.microsoft.com/office/drawing/2014/main" id="{F2878538-F446-59DF-3EEB-C0A3A3BCB93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3" name="Oval 32">
                <a:extLst>
                  <a:ext uri="{FF2B5EF4-FFF2-40B4-BE49-F238E27FC236}">
                    <a16:creationId xmlns:a16="http://schemas.microsoft.com/office/drawing/2014/main" id="{F49EB28C-4DED-299E-8DDE-618BC772D37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sp>
        <p:nvSpPr>
          <p:cNvPr id="39" name="Flowchart: Process 38">
            <a:extLst>
              <a:ext uri="{FF2B5EF4-FFF2-40B4-BE49-F238E27FC236}">
                <a16:creationId xmlns:a16="http://schemas.microsoft.com/office/drawing/2014/main" id="{03BED56F-18E0-795C-5C6F-C0DBBA50FABE}"/>
              </a:ext>
            </a:extLst>
          </p:cNvPr>
          <p:cNvSpPr/>
          <p:nvPr/>
        </p:nvSpPr>
        <p:spPr>
          <a:xfrm>
            <a:off x="7369340" y="511199"/>
            <a:ext cx="4224446" cy="2948994"/>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endParaRPr lang="en-US" sz="4400" kern="0">
              <a:solidFill>
                <a:prstClr val="black">
                  <a:lumMod val="50000"/>
                  <a:lumOff val="50000"/>
                </a:prstClr>
              </a:solidFill>
              <a:latin typeface="Calibri" panose="020F0502020204030204"/>
            </a:endParaRPr>
          </a:p>
        </p:txBody>
      </p:sp>
      <p:sp>
        <p:nvSpPr>
          <p:cNvPr id="4" name="Rectangle 3">
            <a:extLst>
              <a:ext uri="{FF2B5EF4-FFF2-40B4-BE49-F238E27FC236}">
                <a16:creationId xmlns:a16="http://schemas.microsoft.com/office/drawing/2014/main" id="{0A270F83-882C-A89E-4011-2BB136A187AD}"/>
              </a:ext>
            </a:extLst>
          </p:cNvPr>
          <p:cNvSpPr/>
          <p:nvPr/>
        </p:nvSpPr>
        <p:spPr>
          <a:xfrm>
            <a:off x="7560958" y="807469"/>
            <a:ext cx="3984432" cy="2246769"/>
          </a:xfrm>
          <a:prstGeom prst="rect">
            <a:avLst/>
          </a:prstGeom>
        </p:spPr>
        <p:txBody>
          <a:bodyPr wrap="square">
            <a:spAutoFit/>
          </a:bodyPr>
          <a:lstStyle/>
          <a:p>
            <a:r>
              <a:rPr lang="en-US" sz="1400" b="1">
                <a:solidFill>
                  <a:schemeClr val="tx1">
                    <a:lumMod val="50000"/>
                    <a:lumOff val="50000"/>
                  </a:schemeClr>
                </a:solidFill>
              </a:rPr>
              <a:t>1. Facem click dreapta pe prima instrucțiune din codul duplicat (nou introdus).</a:t>
            </a:r>
          </a:p>
          <a:p>
            <a:r>
              <a:rPr lang="en-US" sz="1400" b="1">
                <a:solidFill>
                  <a:schemeClr val="tx1">
                    <a:lumMod val="50000"/>
                    <a:lumOff val="50000"/>
                  </a:schemeClr>
                </a:solidFill>
              </a:rPr>
              <a:t>2. Din meniu alegem opțiunea Copy.</a:t>
            </a:r>
          </a:p>
          <a:p>
            <a:r>
              <a:rPr lang="en-US" sz="1400" b="1">
                <a:solidFill>
                  <a:schemeClr val="tx1">
                    <a:lumMod val="50000"/>
                    <a:lumOff val="50000"/>
                  </a:schemeClr>
                </a:solidFill>
              </a:rPr>
              <a:t>3. Apoi selectăm Address, pentru a copia adresa exactă la care începe noua secvență de cod.</a:t>
            </a:r>
          </a:p>
          <a:p>
            <a:endParaRPr lang="en-US" sz="1400" b="1">
              <a:solidFill>
                <a:schemeClr val="tx1">
                  <a:lumMod val="50000"/>
                  <a:lumOff val="50000"/>
                </a:schemeClr>
              </a:solidFill>
            </a:endParaRPr>
          </a:p>
          <a:p>
            <a:r>
              <a:rPr lang="en-US" sz="1400" b="1">
                <a:solidFill>
                  <a:schemeClr val="tx1">
                    <a:lumMod val="50000"/>
                    <a:lumOff val="50000"/>
                  </a:schemeClr>
                </a:solidFill>
              </a:rPr>
              <a:t>Copiem adresa de început a codului duplicat, după care vom folosi această adresă pentru a redirecționa fluxul de execuție. Astfel, programul va sări către noul cod injectat.</a:t>
            </a:r>
          </a:p>
        </p:txBody>
      </p:sp>
      <p:pic>
        <p:nvPicPr>
          <p:cNvPr id="2" name="Picture 1">
            <a:extLst>
              <a:ext uri="{FF2B5EF4-FFF2-40B4-BE49-F238E27FC236}">
                <a16:creationId xmlns:a16="http://schemas.microsoft.com/office/drawing/2014/main" id="{AB885AB4-3F94-73B6-ACFD-7B1D3ADC7E75}"/>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698370" y="4318460"/>
            <a:ext cx="1659157" cy="1659157"/>
          </a:xfrm>
          <a:prstGeom prst="rect">
            <a:avLst/>
          </a:prstGeom>
        </p:spPr>
      </p:pic>
      <p:pic>
        <p:nvPicPr>
          <p:cNvPr id="5" name="Picture 4">
            <a:extLst>
              <a:ext uri="{FF2B5EF4-FFF2-40B4-BE49-F238E27FC236}">
                <a16:creationId xmlns:a16="http://schemas.microsoft.com/office/drawing/2014/main" id="{D470BA34-E2AE-E94D-BD33-C07C291DFB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260" y="2409536"/>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670150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3065E82C-770B-36DE-BCFE-88A4DE2DB8D2}"/>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grpSp>
        <p:nvGrpSpPr>
          <p:cNvPr id="7" name="Group 6">
            <a:extLst>
              <a:ext uri="{FF2B5EF4-FFF2-40B4-BE49-F238E27FC236}">
                <a16:creationId xmlns:a16="http://schemas.microsoft.com/office/drawing/2014/main" id="{4BF812C0-B101-C448-4A60-2F8844743A6F}"/>
              </a:ext>
            </a:extLst>
          </p:cNvPr>
          <p:cNvGrpSpPr/>
          <p:nvPr/>
        </p:nvGrpSpPr>
        <p:grpSpPr>
          <a:xfrm>
            <a:off x="339471" y="1170189"/>
            <a:ext cx="5722233" cy="5384942"/>
            <a:chOff x="6215100" y="1170189"/>
            <a:chExt cx="5709137" cy="5384942"/>
          </a:xfrm>
        </p:grpSpPr>
        <p:pic>
          <p:nvPicPr>
            <p:cNvPr id="9" name="Picture 8">
              <a:extLst>
                <a:ext uri="{FF2B5EF4-FFF2-40B4-BE49-F238E27FC236}">
                  <a16:creationId xmlns:a16="http://schemas.microsoft.com/office/drawing/2014/main" id="{CCB47199-E12F-3644-BBBE-0C7037738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5100" y="1170189"/>
              <a:ext cx="5709137" cy="5384942"/>
            </a:xfrm>
            <a:prstGeom prst="rect">
              <a:avLst/>
            </a:prstGeom>
          </p:spPr>
        </p:pic>
        <p:grpSp>
          <p:nvGrpSpPr>
            <p:cNvPr id="10" name="Group 9">
              <a:extLst>
                <a:ext uri="{FF2B5EF4-FFF2-40B4-BE49-F238E27FC236}">
                  <a16:creationId xmlns:a16="http://schemas.microsoft.com/office/drawing/2014/main" id="{22096678-8B60-40DC-A99D-B6D624EC06D6}"/>
                </a:ext>
              </a:extLst>
            </p:cNvPr>
            <p:cNvGrpSpPr/>
            <p:nvPr/>
          </p:nvGrpSpPr>
          <p:grpSpPr>
            <a:xfrm>
              <a:off x="8992348" y="1949370"/>
              <a:ext cx="463958" cy="587515"/>
              <a:chOff x="10947211" y="1963464"/>
              <a:chExt cx="463958" cy="587515"/>
            </a:xfrm>
          </p:grpSpPr>
          <p:sp>
            <p:nvSpPr>
              <p:cNvPr id="14" name="Right Arrow 16">
                <a:extLst>
                  <a:ext uri="{FF2B5EF4-FFF2-40B4-BE49-F238E27FC236}">
                    <a16:creationId xmlns:a16="http://schemas.microsoft.com/office/drawing/2014/main" id="{06F87CB2-D811-E569-0198-BD5C9983D5E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5" name="Oval 14">
                <a:extLst>
                  <a:ext uri="{FF2B5EF4-FFF2-40B4-BE49-F238E27FC236}">
                    <a16:creationId xmlns:a16="http://schemas.microsoft.com/office/drawing/2014/main" id="{E1B450DE-58BC-9417-D968-8A659A2315A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11" name="Group 10">
              <a:extLst>
                <a:ext uri="{FF2B5EF4-FFF2-40B4-BE49-F238E27FC236}">
                  <a16:creationId xmlns:a16="http://schemas.microsoft.com/office/drawing/2014/main" id="{6F84507C-099E-2DD6-B037-A2DCEB79BDA8}"/>
                </a:ext>
              </a:extLst>
            </p:cNvPr>
            <p:cNvGrpSpPr/>
            <p:nvPr/>
          </p:nvGrpSpPr>
          <p:grpSpPr>
            <a:xfrm>
              <a:off x="9672287" y="4196192"/>
              <a:ext cx="463958" cy="587515"/>
              <a:chOff x="10947211" y="1963464"/>
              <a:chExt cx="463958" cy="587515"/>
            </a:xfrm>
          </p:grpSpPr>
          <p:sp>
            <p:nvSpPr>
              <p:cNvPr id="12" name="Right Arrow 16">
                <a:extLst>
                  <a:ext uri="{FF2B5EF4-FFF2-40B4-BE49-F238E27FC236}">
                    <a16:creationId xmlns:a16="http://schemas.microsoft.com/office/drawing/2014/main" id="{BE9C7B53-A7A7-FBD8-7B87-E2F80A0603D8}"/>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3" name="Oval 12">
                <a:extLst>
                  <a:ext uri="{FF2B5EF4-FFF2-40B4-BE49-F238E27FC236}">
                    <a16:creationId xmlns:a16="http://schemas.microsoft.com/office/drawing/2014/main" id="{7489BCD1-2639-7F4D-23BD-F65D0A932350}"/>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pic>
        <p:nvPicPr>
          <p:cNvPr id="34" name="Picture 33">
            <a:extLst>
              <a:ext uri="{FF2B5EF4-FFF2-40B4-BE49-F238E27FC236}">
                <a16:creationId xmlns:a16="http://schemas.microsoft.com/office/drawing/2014/main" id="{474EC73C-2C1C-D920-2289-AB21AA58D0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472" y="1170190"/>
            <a:ext cx="5709135" cy="5384941"/>
          </a:xfrm>
          <a:prstGeom prst="rect">
            <a:avLst/>
          </a:prstGeom>
        </p:spPr>
      </p:pic>
      <p:grpSp>
        <p:nvGrpSpPr>
          <p:cNvPr id="3" name="Group 2">
            <a:extLst>
              <a:ext uri="{FF2B5EF4-FFF2-40B4-BE49-F238E27FC236}">
                <a16:creationId xmlns:a16="http://schemas.microsoft.com/office/drawing/2014/main" id="{EA063F14-0497-57B2-9DF8-4D230754ABB9}"/>
              </a:ext>
            </a:extLst>
          </p:cNvPr>
          <p:cNvGrpSpPr/>
          <p:nvPr/>
        </p:nvGrpSpPr>
        <p:grpSpPr>
          <a:xfrm>
            <a:off x="1025670" y="5241878"/>
            <a:ext cx="3786289" cy="966136"/>
            <a:chOff x="984639" y="84721"/>
            <a:chExt cx="3786289" cy="966136"/>
          </a:xfrm>
        </p:grpSpPr>
        <p:pic>
          <p:nvPicPr>
            <p:cNvPr id="8" name="Picture 7">
              <a:extLst>
                <a:ext uri="{FF2B5EF4-FFF2-40B4-BE49-F238E27FC236}">
                  <a16:creationId xmlns:a16="http://schemas.microsoft.com/office/drawing/2014/main" id="{4A9DE14F-C40D-F718-438A-4F1FC9ADB0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639" y="84721"/>
              <a:ext cx="3786289" cy="882034"/>
            </a:xfrm>
            <a:prstGeom prst="rect">
              <a:avLst/>
            </a:prstGeom>
          </p:spPr>
        </p:pic>
        <p:grpSp>
          <p:nvGrpSpPr>
            <p:cNvPr id="24" name="Group 23">
              <a:extLst>
                <a:ext uri="{FF2B5EF4-FFF2-40B4-BE49-F238E27FC236}">
                  <a16:creationId xmlns:a16="http://schemas.microsoft.com/office/drawing/2014/main" id="{76690CCE-8120-37EC-1943-2299598F80FC}"/>
                </a:ext>
              </a:extLst>
            </p:cNvPr>
            <p:cNvGrpSpPr/>
            <p:nvPr/>
          </p:nvGrpSpPr>
          <p:grpSpPr>
            <a:xfrm>
              <a:off x="1092110" y="463342"/>
              <a:ext cx="463958" cy="587515"/>
              <a:chOff x="10947211" y="1963464"/>
              <a:chExt cx="463958" cy="587515"/>
            </a:xfrm>
          </p:grpSpPr>
          <p:sp>
            <p:nvSpPr>
              <p:cNvPr id="26" name="Right Arrow 16">
                <a:extLst>
                  <a:ext uri="{FF2B5EF4-FFF2-40B4-BE49-F238E27FC236}">
                    <a16:creationId xmlns:a16="http://schemas.microsoft.com/office/drawing/2014/main" id="{C5BAED95-0651-728A-AC78-3155505C5D42}"/>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7" name="Oval 26">
                <a:extLst>
                  <a:ext uri="{FF2B5EF4-FFF2-40B4-BE49-F238E27FC236}">
                    <a16:creationId xmlns:a16="http://schemas.microsoft.com/office/drawing/2014/main" id="{6E9958DC-368D-DDAD-756B-B5F7D8455FB1}"/>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grpSp>
      <p:grpSp>
        <p:nvGrpSpPr>
          <p:cNvPr id="4" name="Group 3">
            <a:extLst>
              <a:ext uri="{FF2B5EF4-FFF2-40B4-BE49-F238E27FC236}">
                <a16:creationId xmlns:a16="http://schemas.microsoft.com/office/drawing/2014/main" id="{8C3992DB-07D5-1BE3-23A0-8AC5B7F6A642}"/>
              </a:ext>
            </a:extLst>
          </p:cNvPr>
          <p:cNvGrpSpPr/>
          <p:nvPr/>
        </p:nvGrpSpPr>
        <p:grpSpPr>
          <a:xfrm>
            <a:off x="7170585" y="3017530"/>
            <a:ext cx="3786908" cy="1091689"/>
            <a:chOff x="6898311" y="168823"/>
            <a:chExt cx="3786908" cy="1091689"/>
          </a:xfrm>
        </p:grpSpPr>
        <p:pic>
          <p:nvPicPr>
            <p:cNvPr id="5" name="Picture 4">
              <a:extLst>
                <a:ext uri="{FF2B5EF4-FFF2-40B4-BE49-F238E27FC236}">
                  <a16:creationId xmlns:a16="http://schemas.microsoft.com/office/drawing/2014/main" id="{CF1097E0-FF06-39A1-D944-B95E2DEBE4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8930" y="168823"/>
              <a:ext cx="3786289" cy="882034"/>
            </a:xfrm>
            <a:prstGeom prst="rect">
              <a:avLst/>
            </a:prstGeom>
          </p:spPr>
        </p:pic>
        <p:grpSp>
          <p:nvGrpSpPr>
            <p:cNvPr id="28" name="Group 27">
              <a:extLst>
                <a:ext uri="{FF2B5EF4-FFF2-40B4-BE49-F238E27FC236}">
                  <a16:creationId xmlns:a16="http://schemas.microsoft.com/office/drawing/2014/main" id="{6CA33B57-FA85-BE24-0C79-969284DCC5B6}"/>
                </a:ext>
              </a:extLst>
            </p:cNvPr>
            <p:cNvGrpSpPr/>
            <p:nvPr/>
          </p:nvGrpSpPr>
          <p:grpSpPr>
            <a:xfrm>
              <a:off x="6898311" y="525738"/>
              <a:ext cx="463958" cy="587515"/>
              <a:chOff x="10947211" y="1963464"/>
              <a:chExt cx="463958" cy="587515"/>
            </a:xfrm>
          </p:grpSpPr>
          <p:sp>
            <p:nvSpPr>
              <p:cNvPr id="29" name="Right Arrow 16">
                <a:extLst>
                  <a:ext uri="{FF2B5EF4-FFF2-40B4-BE49-F238E27FC236}">
                    <a16:creationId xmlns:a16="http://schemas.microsoft.com/office/drawing/2014/main" id="{C15E9D55-C2FF-EC31-7D1E-D740A81D210C}"/>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0" name="Oval 29">
                <a:extLst>
                  <a:ext uri="{FF2B5EF4-FFF2-40B4-BE49-F238E27FC236}">
                    <a16:creationId xmlns:a16="http://schemas.microsoft.com/office/drawing/2014/main" id="{3FFAE06B-43A2-A4AA-F4AE-9E4BA8940C04}"/>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7</a:t>
                </a:r>
              </a:p>
            </p:txBody>
          </p:sp>
        </p:grpSp>
        <p:grpSp>
          <p:nvGrpSpPr>
            <p:cNvPr id="31" name="Group 30">
              <a:extLst>
                <a:ext uri="{FF2B5EF4-FFF2-40B4-BE49-F238E27FC236}">
                  <a16:creationId xmlns:a16="http://schemas.microsoft.com/office/drawing/2014/main" id="{DC7EB326-B711-FECF-EDBB-8B7429B76E64}"/>
                </a:ext>
              </a:extLst>
            </p:cNvPr>
            <p:cNvGrpSpPr/>
            <p:nvPr/>
          </p:nvGrpSpPr>
          <p:grpSpPr>
            <a:xfrm>
              <a:off x="9064039" y="672997"/>
              <a:ext cx="463958" cy="587515"/>
              <a:chOff x="10947211" y="1963464"/>
              <a:chExt cx="463958" cy="587515"/>
            </a:xfrm>
          </p:grpSpPr>
          <p:sp>
            <p:nvSpPr>
              <p:cNvPr id="32" name="Right Arrow 16">
                <a:extLst>
                  <a:ext uri="{FF2B5EF4-FFF2-40B4-BE49-F238E27FC236}">
                    <a16:creationId xmlns:a16="http://schemas.microsoft.com/office/drawing/2014/main" id="{50199396-6573-47E9-4210-0048652A4F2D}"/>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3" name="Oval 32">
                <a:extLst>
                  <a:ext uri="{FF2B5EF4-FFF2-40B4-BE49-F238E27FC236}">
                    <a16:creationId xmlns:a16="http://schemas.microsoft.com/office/drawing/2014/main" id="{9AF159B8-39B9-206E-72E2-E76AEDE432BE}"/>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8</a:t>
                </a:r>
              </a:p>
            </p:txBody>
          </p:sp>
        </p:grpSp>
      </p:grpSp>
      <p:grpSp>
        <p:nvGrpSpPr>
          <p:cNvPr id="35" name="Group 34">
            <a:extLst>
              <a:ext uri="{FF2B5EF4-FFF2-40B4-BE49-F238E27FC236}">
                <a16:creationId xmlns:a16="http://schemas.microsoft.com/office/drawing/2014/main" id="{569DE5EC-6DA8-4173-1C95-45CDF3A5486B}"/>
              </a:ext>
            </a:extLst>
          </p:cNvPr>
          <p:cNvGrpSpPr/>
          <p:nvPr/>
        </p:nvGrpSpPr>
        <p:grpSpPr>
          <a:xfrm>
            <a:off x="7838741" y="1967162"/>
            <a:ext cx="463958" cy="587515"/>
            <a:chOff x="10947211" y="1963464"/>
            <a:chExt cx="463958" cy="587515"/>
          </a:xfrm>
        </p:grpSpPr>
        <p:sp>
          <p:nvSpPr>
            <p:cNvPr id="36" name="Right Arrow 16">
              <a:extLst>
                <a:ext uri="{FF2B5EF4-FFF2-40B4-BE49-F238E27FC236}">
                  <a16:creationId xmlns:a16="http://schemas.microsoft.com/office/drawing/2014/main" id="{C76E51C0-5B7E-DAA3-683D-C7C623DE8AB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7" name="Oval 36">
              <a:extLst>
                <a:ext uri="{FF2B5EF4-FFF2-40B4-BE49-F238E27FC236}">
                  <a16:creationId xmlns:a16="http://schemas.microsoft.com/office/drawing/2014/main" id="{769DA676-812E-4699-578C-7910233C8B82}"/>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9</a:t>
              </a:r>
            </a:p>
          </p:txBody>
        </p:sp>
      </p:grpSp>
      <p:sp>
        <p:nvSpPr>
          <p:cNvPr id="2" name="Rectangle 1">
            <a:extLst>
              <a:ext uri="{FF2B5EF4-FFF2-40B4-BE49-F238E27FC236}">
                <a16:creationId xmlns:a16="http://schemas.microsoft.com/office/drawing/2014/main" id="{05AE3471-88B5-903A-EC77-9F29B545346B}"/>
              </a:ext>
            </a:extLst>
          </p:cNvPr>
          <p:cNvSpPr/>
          <p:nvPr/>
        </p:nvSpPr>
        <p:spPr>
          <a:xfrm>
            <a:off x="315443" y="218560"/>
            <a:ext cx="5772452" cy="954107"/>
          </a:xfrm>
          <a:prstGeom prst="rect">
            <a:avLst/>
          </a:prstGeom>
        </p:spPr>
        <p:txBody>
          <a:bodyPr wrap="square">
            <a:spAutoFit/>
          </a:bodyPr>
          <a:lstStyle/>
          <a:p>
            <a:r>
              <a:rPr lang="en-US" sz="1400" b="1">
                <a:solidFill>
                  <a:schemeClr val="tx1">
                    <a:lumMod val="50000"/>
                    <a:lumOff val="50000"/>
                  </a:schemeClr>
                </a:solidFill>
              </a:rPr>
              <a:t>4. Se face click dreapta pe instrucțiunea CALL din codul original.</a:t>
            </a:r>
          </a:p>
          <a:p>
            <a:r>
              <a:rPr lang="en-US" sz="1400" b="1">
                <a:solidFill>
                  <a:schemeClr val="tx1">
                    <a:lumMod val="50000"/>
                    <a:lumOff val="50000"/>
                  </a:schemeClr>
                </a:solidFill>
              </a:rPr>
              <a:t>5. Se alege opțiunea Assemble pentru a edita instrucțiunea.</a:t>
            </a:r>
          </a:p>
          <a:p>
            <a:r>
              <a:rPr lang="en-US" sz="1400" b="1">
                <a:solidFill>
                  <a:schemeClr val="tx1">
                    <a:lumMod val="50000"/>
                    <a:lumOff val="50000"/>
                  </a:schemeClr>
                </a:solidFill>
              </a:rPr>
              <a:t>6. În fereastra de editare, se înlocuiește instrucțiunea (ex: call dword ptr ds:[0x00403080]) cu un call către adresa unde am copiat codul.</a:t>
            </a:r>
          </a:p>
        </p:txBody>
      </p:sp>
      <p:sp>
        <p:nvSpPr>
          <p:cNvPr id="16" name="Rectangle 15">
            <a:extLst>
              <a:ext uri="{FF2B5EF4-FFF2-40B4-BE49-F238E27FC236}">
                <a16:creationId xmlns:a16="http://schemas.microsoft.com/office/drawing/2014/main" id="{4377E7BD-01B1-07D3-8910-21423C6A6218}"/>
              </a:ext>
            </a:extLst>
          </p:cNvPr>
          <p:cNvSpPr/>
          <p:nvPr/>
        </p:nvSpPr>
        <p:spPr>
          <a:xfrm>
            <a:off x="6219133" y="290919"/>
            <a:ext cx="5772452" cy="738664"/>
          </a:xfrm>
          <a:prstGeom prst="rect">
            <a:avLst/>
          </a:prstGeom>
        </p:spPr>
        <p:txBody>
          <a:bodyPr wrap="square">
            <a:spAutoFit/>
          </a:bodyPr>
          <a:lstStyle/>
          <a:p>
            <a:r>
              <a:rPr lang="en-US" sz="1400" b="1">
                <a:solidFill>
                  <a:schemeClr val="tx1">
                    <a:lumMod val="50000"/>
                    <a:lumOff val="50000"/>
                  </a:schemeClr>
                </a:solidFill>
              </a:rPr>
              <a:t>7. Se scrie adresa codului duplicat (ex: 0x00402024) în câmpul de editare.</a:t>
            </a:r>
          </a:p>
          <a:p>
            <a:r>
              <a:rPr lang="en-US" sz="1400" b="1">
                <a:solidFill>
                  <a:schemeClr val="tx1">
                    <a:lumMod val="50000"/>
                    <a:lumOff val="50000"/>
                  </a:schemeClr>
                </a:solidFill>
              </a:rPr>
              <a:t>8. Se apasă OK – instrucțiunea este validată și înlocuită cu succes.</a:t>
            </a:r>
          </a:p>
          <a:p>
            <a:r>
              <a:rPr lang="en-US" sz="1400" b="1">
                <a:solidFill>
                  <a:schemeClr val="tx1">
                    <a:lumMod val="50000"/>
                    <a:lumOff val="50000"/>
                  </a:schemeClr>
                </a:solidFill>
              </a:rPr>
              <a:t>9. Fluxul de execuție va fi redirecționat către codul introdus manual.</a:t>
            </a:r>
          </a:p>
        </p:txBody>
      </p:sp>
      <p:sp>
        <p:nvSpPr>
          <p:cNvPr id="17" name="TextBox 16">
            <a:extLst>
              <a:ext uri="{FF2B5EF4-FFF2-40B4-BE49-F238E27FC236}">
                <a16:creationId xmlns:a16="http://schemas.microsoft.com/office/drawing/2014/main" id="{5E425D41-6C23-DA1F-0535-270130AB5EAF}"/>
              </a:ext>
            </a:extLst>
          </p:cNvPr>
          <p:cNvSpPr txBox="1"/>
          <p:nvPr/>
        </p:nvSpPr>
        <p:spPr>
          <a:xfrm>
            <a:off x="266845" y="6531799"/>
            <a:ext cx="5781761" cy="261610"/>
          </a:xfrm>
          <a:prstGeom prst="rect">
            <a:avLst/>
          </a:prstGeom>
          <a:noFill/>
        </p:spPr>
        <p:txBody>
          <a:bodyPr wrap="square">
            <a:spAutoFit/>
          </a:bodyPr>
          <a:lstStyle/>
          <a:p>
            <a:r>
              <a:rPr lang="en-US" sz="1100">
                <a:solidFill>
                  <a:schemeClr val="tx1">
                    <a:lumMod val="50000"/>
                    <a:lumOff val="50000"/>
                  </a:schemeClr>
                </a:solidFill>
              </a:rPr>
              <a:t>Valoarea 0x00403080 este adresa de sub eticheta “&lt;MessageBoxA&gt;” …</a:t>
            </a:r>
          </a:p>
        </p:txBody>
      </p:sp>
    </p:spTree>
    <p:extLst>
      <p:ext uri="{BB962C8B-B14F-4D97-AF65-F5344CB8AC3E}">
        <p14:creationId xmlns:p14="http://schemas.microsoft.com/office/powerpoint/2010/main" val="3236645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4D6E10-3AA9-79A0-1FB8-7E1EF15C26B6}"/>
            </a:ext>
          </a:extLst>
        </p:cNvPr>
        <p:cNvGrpSpPr/>
        <p:nvPr/>
      </p:nvGrpSpPr>
      <p:grpSpPr>
        <a:xfrm>
          <a:off x="0" y="0"/>
          <a:ext cx="0" cy="0"/>
          <a:chOff x="0" y="0"/>
          <a:chExt cx="0" cy="0"/>
        </a:xfrm>
      </p:grpSpPr>
      <p:sp>
        <p:nvSpPr>
          <p:cNvPr id="21" name="Flowchart: Process 20">
            <a:extLst>
              <a:ext uri="{FF2B5EF4-FFF2-40B4-BE49-F238E27FC236}">
                <a16:creationId xmlns:a16="http://schemas.microsoft.com/office/drawing/2014/main" id="{AD80DCAB-A590-099D-57BB-8BD40B25D893}"/>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0" name="Picture 19">
            <a:extLst>
              <a:ext uri="{FF2B5EF4-FFF2-40B4-BE49-F238E27FC236}">
                <a16:creationId xmlns:a16="http://schemas.microsoft.com/office/drawing/2014/main" id="{D9C878B2-B4E7-4E4F-B866-DD3EDFDD45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00" y="276959"/>
            <a:ext cx="6733332" cy="6350978"/>
          </a:xfrm>
          <a:prstGeom prst="rect">
            <a:avLst/>
          </a:prstGeom>
        </p:spPr>
      </p:pic>
      <p:grpSp>
        <p:nvGrpSpPr>
          <p:cNvPr id="34" name="Group 33">
            <a:extLst>
              <a:ext uri="{FF2B5EF4-FFF2-40B4-BE49-F238E27FC236}">
                <a16:creationId xmlns:a16="http://schemas.microsoft.com/office/drawing/2014/main" id="{1133EF65-109F-A1FD-FE4C-1826A2A158B1}"/>
              </a:ext>
            </a:extLst>
          </p:cNvPr>
          <p:cNvGrpSpPr/>
          <p:nvPr/>
        </p:nvGrpSpPr>
        <p:grpSpPr>
          <a:xfrm>
            <a:off x="1883418" y="2042343"/>
            <a:ext cx="463958" cy="587515"/>
            <a:chOff x="10947211" y="1963464"/>
            <a:chExt cx="463958" cy="587515"/>
          </a:xfrm>
        </p:grpSpPr>
        <p:sp>
          <p:nvSpPr>
            <p:cNvPr id="35" name="Right Arrow 16">
              <a:extLst>
                <a:ext uri="{FF2B5EF4-FFF2-40B4-BE49-F238E27FC236}">
                  <a16:creationId xmlns:a16="http://schemas.microsoft.com/office/drawing/2014/main" id="{FE453435-2781-1E52-6724-EC4154C294BB}"/>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6" name="Oval 35">
              <a:extLst>
                <a:ext uri="{FF2B5EF4-FFF2-40B4-BE49-F238E27FC236}">
                  <a16:creationId xmlns:a16="http://schemas.microsoft.com/office/drawing/2014/main" id="{926DEC34-5181-DC7F-9689-2036C7CC46DC}"/>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37" name="Group 36">
            <a:extLst>
              <a:ext uri="{FF2B5EF4-FFF2-40B4-BE49-F238E27FC236}">
                <a16:creationId xmlns:a16="http://schemas.microsoft.com/office/drawing/2014/main" id="{62400CDC-DD2B-1A8F-2E01-143A4E71DBA7}"/>
              </a:ext>
            </a:extLst>
          </p:cNvPr>
          <p:cNvGrpSpPr/>
          <p:nvPr/>
        </p:nvGrpSpPr>
        <p:grpSpPr>
          <a:xfrm>
            <a:off x="2997110" y="4527635"/>
            <a:ext cx="463958" cy="587515"/>
            <a:chOff x="10947211" y="1963464"/>
            <a:chExt cx="463958" cy="587515"/>
          </a:xfrm>
        </p:grpSpPr>
        <p:sp>
          <p:nvSpPr>
            <p:cNvPr id="38" name="Right Arrow 16">
              <a:extLst>
                <a:ext uri="{FF2B5EF4-FFF2-40B4-BE49-F238E27FC236}">
                  <a16:creationId xmlns:a16="http://schemas.microsoft.com/office/drawing/2014/main" id="{AAB0E89B-A464-1FA9-B574-76E78AEC0221}"/>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9" name="Oval 38">
              <a:extLst>
                <a:ext uri="{FF2B5EF4-FFF2-40B4-BE49-F238E27FC236}">
                  <a16:creationId xmlns:a16="http://schemas.microsoft.com/office/drawing/2014/main" id="{526EDDD1-8B40-C6AD-FD94-0E6A23FFBBBF}"/>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49" name="Group 48">
            <a:extLst>
              <a:ext uri="{FF2B5EF4-FFF2-40B4-BE49-F238E27FC236}">
                <a16:creationId xmlns:a16="http://schemas.microsoft.com/office/drawing/2014/main" id="{020C09A3-04D4-54AD-3E4A-78A81BA559E9}"/>
              </a:ext>
            </a:extLst>
          </p:cNvPr>
          <p:cNvGrpSpPr/>
          <p:nvPr/>
        </p:nvGrpSpPr>
        <p:grpSpPr>
          <a:xfrm>
            <a:off x="7299479" y="1797034"/>
            <a:ext cx="4187308" cy="1071808"/>
            <a:chOff x="7422571" y="724012"/>
            <a:chExt cx="4187308" cy="1071808"/>
          </a:xfrm>
        </p:grpSpPr>
        <p:pic>
          <p:nvPicPr>
            <p:cNvPr id="18" name="Picture 17">
              <a:extLst>
                <a:ext uri="{FF2B5EF4-FFF2-40B4-BE49-F238E27FC236}">
                  <a16:creationId xmlns:a16="http://schemas.microsoft.com/office/drawing/2014/main" id="{1072EBA3-A484-AADC-1D66-B1B4CC5BB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3590" y="724012"/>
              <a:ext cx="3786289" cy="882034"/>
            </a:xfrm>
            <a:prstGeom prst="rect">
              <a:avLst/>
            </a:prstGeom>
          </p:spPr>
        </p:pic>
        <p:grpSp>
          <p:nvGrpSpPr>
            <p:cNvPr id="40" name="Group 39">
              <a:extLst>
                <a:ext uri="{FF2B5EF4-FFF2-40B4-BE49-F238E27FC236}">
                  <a16:creationId xmlns:a16="http://schemas.microsoft.com/office/drawing/2014/main" id="{209E864A-F318-569A-4FE2-3AB75D05A07C}"/>
                </a:ext>
              </a:extLst>
            </p:cNvPr>
            <p:cNvGrpSpPr/>
            <p:nvPr/>
          </p:nvGrpSpPr>
          <p:grpSpPr>
            <a:xfrm>
              <a:off x="7422571" y="1018531"/>
              <a:ext cx="463958" cy="587515"/>
              <a:chOff x="10947211" y="1963464"/>
              <a:chExt cx="463958" cy="587515"/>
            </a:xfrm>
          </p:grpSpPr>
          <p:sp>
            <p:nvSpPr>
              <p:cNvPr id="41" name="Right Arrow 16">
                <a:extLst>
                  <a:ext uri="{FF2B5EF4-FFF2-40B4-BE49-F238E27FC236}">
                    <a16:creationId xmlns:a16="http://schemas.microsoft.com/office/drawing/2014/main" id="{9E203125-19F2-00CF-AC50-FD17A4189F19}"/>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2" name="Oval 41">
                <a:extLst>
                  <a:ext uri="{FF2B5EF4-FFF2-40B4-BE49-F238E27FC236}">
                    <a16:creationId xmlns:a16="http://schemas.microsoft.com/office/drawing/2014/main" id="{A6DD7267-BC6B-00DC-668A-89BD7E44E10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43" name="Group 42">
              <a:extLst>
                <a:ext uri="{FF2B5EF4-FFF2-40B4-BE49-F238E27FC236}">
                  <a16:creationId xmlns:a16="http://schemas.microsoft.com/office/drawing/2014/main" id="{16646C5D-106F-A77F-5DE6-C75F2B892EE2}"/>
                </a:ext>
              </a:extLst>
            </p:cNvPr>
            <p:cNvGrpSpPr/>
            <p:nvPr/>
          </p:nvGrpSpPr>
          <p:grpSpPr>
            <a:xfrm>
              <a:off x="10007510" y="1208305"/>
              <a:ext cx="463958" cy="587515"/>
              <a:chOff x="10947211" y="1963464"/>
              <a:chExt cx="463958" cy="587515"/>
            </a:xfrm>
          </p:grpSpPr>
          <p:sp>
            <p:nvSpPr>
              <p:cNvPr id="44" name="Right Arrow 16">
                <a:extLst>
                  <a:ext uri="{FF2B5EF4-FFF2-40B4-BE49-F238E27FC236}">
                    <a16:creationId xmlns:a16="http://schemas.microsoft.com/office/drawing/2014/main" id="{559191FE-72C6-DFF2-B968-5FF2D85294C5}"/>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5" name="Oval 44">
                <a:extLst>
                  <a:ext uri="{FF2B5EF4-FFF2-40B4-BE49-F238E27FC236}">
                    <a16:creationId xmlns:a16="http://schemas.microsoft.com/office/drawing/2014/main" id="{4C5FCF1E-F27A-AEE7-D006-F621178E28CB}"/>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5</a:t>
                </a:r>
              </a:p>
            </p:txBody>
          </p:sp>
        </p:grpSp>
      </p:grpSp>
      <p:grpSp>
        <p:nvGrpSpPr>
          <p:cNvPr id="2" name="Group 1">
            <a:extLst>
              <a:ext uri="{FF2B5EF4-FFF2-40B4-BE49-F238E27FC236}">
                <a16:creationId xmlns:a16="http://schemas.microsoft.com/office/drawing/2014/main" id="{1B0302B4-ECCC-DC59-20B0-1656C3AB22EC}"/>
              </a:ext>
            </a:extLst>
          </p:cNvPr>
          <p:cNvGrpSpPr/>
          <p:nvPr/>
        </p:nvGrpSpPr>
        <p:grpSpPr>
          <a:xfrm>
            <a:off x="7299479" y="591492"/>
            <a:ext cx="4187308" cy="918049"/>
            <a:chOff x="7334648" y="799680"/>
            <a:chExt cx="4187308" cy="918049"/>
          </a:xfrm>
        </p:grpSpPr>
        <p:pic>
          <p:nvPicPr>
            <p:cNvPr id="17" name="Picture 16">
              <a:extLst>
                <a:ext uri="{FF2B5EF4-FFF2-40B4-BE49-F238E27FC236}">
                  <a16:creationId xmlns:a16="http://schemas.microsoft.com/office/drawing/2014/main" id="{25BA0C42-CC37-9034-FF86-664C36CC34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35667" y="799680"/>
              <a:ext cx="3786289" cy="882034"/>
            </a:xfrm>
            <a:prstGeom prst="rect">
              <a:avLst/>
            </a:prstGeom>
          </p:spPr>
        </p:pic>
        <p:grpSp>
          <p:nvGrpSpPr>
            <p:cNvPr id="46" name="Group 45">
              <a:extLst>
                <a:ext uri="{FF2B5EF4-FFF2-40B4-BE49-F238E27FC236}">
                  <a16:creationId xmlns:a16="http://schemas.microsoft.com/office/drawing/2014/main" id="{B1CFB32F-EE16-282E-AA06-B1EDDF86E4F2}"/>
                </a:ext>
              </a:extLst>
            </p:cNvPr>
            <p:cNvGrpSpPr/>
            <p:nvPr/>
          </p:nvGrpSpPr>
          <p:grpSpPr>
            <a:xfrm>
              <a:off x="7334648" y="1130214"/>
              <a:ext cx="463958" cy="587515"/>
              <a:chOff x="10947211" y="1963464"/>
              <a:chExt cx="463958" cy="587515"/>
            </a:xfrm>
          </p:grpSpPr>
          <p:sp>
            <p:nvSpPr>
              <p:cNvPr id="47" name="Right Arrow 16">
                <a:extLst>
                  <a:ext uri="{FF2B5EF4-FFF2-40B4-BE49-F238E27FC236}">
                    <a16:creationId xmlns:a16="http://schemas.microsoft.com/office/drawing/2014/main" id="{B52DB6F1-D10F-BD63-B715-2474D9B44B46}"/>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8" name="Oval 47">
                <a:extLst>
                  <a:ext uri="{FF2B5EF4-FFF2-40B4-BE49-F238E27FC236}">
                    <a16:creationId xmlns:a16="http://schemas.microsoft.com/office/drawing/2014/main" id="{F74423DD-1876-904C-EA66-1F135BA5E76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grpSp>
      <p:sp>
        <p:nvSpPr>
          <p:cNvPr id="3" name="Rectangle 2">
            <a:extLst>
              <a:ext uri="{FF2B5EF4-FFF2-40B4-BE49-F238E27FC236}">
                <a16:creationId xmlns:a16="http://schemas.microsoft.com/office/drawing/2014/main" id="{1A2877F2-2042-EB82-963C-FB72CF760BB6}"/>
              </a:ext>
            </a:extLst>
          </p:cNvPr>
          <p:cNvSpPr/>
          <p:nvPr/>
        </p:nvSpPr>
        <p:spPr>
          <a:xfrm>
            <a:off x="7426143" y="3358015"/>
            <a:ext cx="4334998" cy="2893100"/>
          </a:xfrm>
          <a:prstGeom prst="rect">
            <a:avLst/>
          </a:prstGeom>
        </p:spPr>
        <p:txBody>
          <a:bodyPr wrap="square">
            <a:spAutoFit/>
          </a:bodyPr>
          <a:lstStyle/>
          <a:p>
            <a:r>
              <a:rPr lang="en-US" sz="1400" b="1">
                <a:solidFill>
                  <a:schemeClr val="tx1">
                    <a:lumMod val="50000"/>
                    <a:lumOff val="50000"/>
                  </a:schemeClr>
                </a:solidFill>
              </a:rPr>
              <a:t>1. Facem click dreapta pe adresa imediat după codul duplicat.</a:t>
            </a:r>
          </a:p>
          <a:p>
            <a:r>
              <a:rPr lang="en-US" sz="1400" b="1">
                <a:solidFill>
                  <a:schemeClr val="tx1">
                    <a:lumMod val="50000"/>
                    <a:lumOff val="50000"/>
                  </a:schemeClr>
                </a:solidFill>
              </a:rPr>
              <a:t>2. Alegem opțiunea Assemble pentru a o modifica.</a:t>
            </a:r>
          </a:p>
          <a:p>
            <a:r>
              <a:rPr lang="en-US" sz="1400" b="1">
                <a:solidFill>
                  <a:schemeClr val="tx1">
                    <a:lumMod val="50000"/>
                    <a:lumOff val="50000"/>
                  </a:schemeClr>
                </a:solidFill>
              </a:rPr>
              <a:t>3. Apare în clar valoarea de la acea adresă (ex: add byte ptr ds:[eax], al).</a:t>
            </a:r>
          </a:p>
          <a:p>
            <a:r>
              <a:rPr lang="en-US" sz="1400" b="1">
                <a:solidFill>
                  <a:schemeClr val="tx1">
                    <a:lumMod val="50000"/>
                    <a:lumOff val="50000"/>
                  </a:schemeClr>
                </a:solidFill>
              </a:rPr>
              <a:t>4. Instrucțiunea „add byte ptr ds:[eax]” este înlocuită cu ret — pentru a reveni la fluxul inițial de execuție.</a:t>
            </a:r>
          </a:p>
          <a:p>
            <a:r>
              <a:rPr lang="en-US" sz="1400" b="1">
                <a:solidFill>
                  <a:schemeClr val="tx1">
                    <a:lumMod val="50000"/>
                    <a:lumOff val="50000"/>
                  </a:schemeClr>
                </a:solidFill>
              </a:rPr>
              <a:t>5. Apăsăm OK pentru a salva modificarea.</a:t>
            </a:r>
          </a:p>
          <a:p>
            <a:endParaRPr lang="en-US" sz="1400" b="1">
              <a:solidFill>
                <a:schemeClr val="tx1">
                  <a:lumMod val="50000"/>
                  <a:lumOff val="50000"/>
                </a:schemeClr>
              </a:solidFill>
            </a:endParaRPr>
          </a:p>
          <a:p>
            <a:r>
              <a:rPr lang="en-US" sz="1400" b="1">
                <a:solidFill>
                  <a:schemeClr val="tx1">
                    <a:lumMod val="50000"/>
                    <a:lumOff val="50000"/>
                  </a:schemeClr>
                </a:solidFill>
              </a:rPr>
              <a:t>În acest pas final, ne asigurăm că execuția codului injectat se încheie corect. Adăugarea instrucțiunii ret permite revenirea la punctul de unde a fost făcut apelul (call), menținând stabilitatea programului.</a:t>
            </a:r>
          </a:p>
        </p:txBody>
      </p:sp>
      <p:pic>
        <p:nvPicPr>
          <p:cNvPr id="5" name="Picture 4">
            <a:extLst>
              <a:ext uri="{FF2B5EF4-FFF2-40B4-BE49-F238E27FC236}">
                <a16:creationId xmlns:a16="http://schemas.microsoft.com/office/drawing/2014/main" id="{940D01BD-0AB8-5D61-609D-06072EA03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461" y="2257389"/>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423360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5C1363-7962-109C-8FA4-97B821277101}"/>
            </a:ext>
          </a:extLst>
        </p:cNvPr>
        <p:cNvGrpSpPr/>
        <p:nvPr/>
      </p:nvGrpSpPr>
      <p:grpSpPr>
        <a:xfrm>
          <a:off x="0" y="0"/>
          <a:ext cx="0" cy="0"/>
          <a:chOff x="0" y="0"/>
          <a:chExt cx="0" cy="0"/>
        </a:xfrm>
      </p:grpSpPr>
      <p:sp>
        <p:nvSpPr>
          <p:cNvPr id="3" name="Flowchart: Process 2">
            <a:extLst>
              <a:ext uri="{FF2B5EF4-FFF2-40B4-BE49-F238E27FC236}">
                <a16:creationId xmlns:a16="http://schemas.microsoft.com/office/drawing/2014/main" id="{C7AD8BDF-2635-A6EC-CDDC-F81993E1EA2C}"/>
              </a:ext>
            </a:extLst>
          </p:cNvPr>
          <p:cNvSpPr/>
          <p:nvPr/>
        </p:nvSpPr>
        <p:spPr>
          <a:xfrm>
            <a:off x="200415" y="150311"/>
            <a:ext cx="11865958" cy="6619765"/>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2" name="Picture 1">
            <a:extLst>
              <a:ext uri="{FF2B5EF4-FFF2-40B4-BE49-F238E27FC236}">
                <a16:creationId xmlns:a16="http://schemas.microsoft.com/office/drawing/2014/main" id="{17A5D7FB-6521-A357-F555-ADF0875710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00" y="276959"/>
            <a:ext cx="6733332" cy="6350978"/>
          </a:xfrm>
          <a:prstGeom prst="rect">
            <a:avLst/>
          </a:prstGeom>
        </p:spPr>
      </p:pic>
      <p:grpSp>
        <p:nvGrpSpPr>
          <p:cNvPr id="4" name="Group 3">
            <a:extLst>
              <a:ext uri="{FF2B5EF4-FFF2-40B4-BE49-F238E27FC236}">
                <a16:creationId xmlns:a16="http://schemas.microsoft.com/office/drawing/2014/main" id="{3179A713-E458-4DE9-2D6C-9BA8A4D3DA23}"/>
              </a:ext>
            </a:extLst>
          </p:cNvPr>
          <p:cNvGrpSpPr/>
          <p:nvPr/>
        </p:nvGrpSpPr>
        <p:grpSpPr>
          <a:xfrm>
            <a:off x="2153048" y="2077511"/>
            <a:ext cx="463958" cy="587515"/>
            <a:chOff x="10947211" y="1963464"/>
            <a:chExt cx="463958" cy="587515"/>
          </a:xfrm>
        </p:grpSpPr>
        <p:sp>
          <p:nvSpPr>
            <p:cNvPr id="6" name="Right Arrow 16">
              <a:extLst>
                <a:ext uri="{FF2B5EF4-FFF2-40B4-BE49-F238E27FC236}">
                  <a16:creationId xmlns:a16="http://schemas.microsoft.com/office/drawing/2014/main" id="{FA9860DE-ECCB-75C3-1004-6E9FDB870E40}"/>
                </a:ext>
              </a:extLst>
            </p:cNvPr>
            <p:cNvSpPr/>
            <p:nvPr/>
          </p:nvSpPr>
          <p:spPr>
            <a:xfrm rot="18327667">
              <a:off x="10963174" y="211988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8" name="Oval 7">
              <a:extLst>
                <a:ext uri="{FF2B5EF4-FFF2-40B4-BE49-F238E27FC236}">
                  <a16:creationId xmlns:a16="http://schemas.microsoft.com/office/drawing/2014/main" id="{00A8547A-F952-7722-D96E-F1BF0EDE3B57}"/>
                </a:ext>
              </a:extLst>
            </p:cNvPr>
            <p:cNvSpPr/>
            <p:nvPr/>
          </p:nvSpPr>
          <p:spPr>
            <a:xfrm>
              <a:off x="10947211" y="210773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6</a:t>
              </a:r>
            </a:p>
          </p:txBody>
        </p:sp>
      </p:grpSp>
      <p:sp>
        <p:nvSpPr>
          <p:cNvPr id="9" name="Rectangle 8">
            <a:extLst>
              <a:ext uri="{FF2B5EF4-FFF2-40B4-BE49-F238E27FC236}">
                <a16:creationId xmlns:a16="http://schemas.microsoft.com/office/drawing/2014/main" id="{CEE4BCBA-D3F5-290A-734B-577BDAF9AACF}"/>
              </a:ext>
            </a:extLst>
          </p:cNvPr>
          <p:cNvSpPr/>
          <p:nvPr/>
        </p:nvSpPr>
        <p:spPr>
          <a:xfrm>
            <a:off x="7413203" y="572955"/>
            <a:ext cx="4334998" cy="2677656"/>
          </a:xfrm>
          <a:prstGeom prst="rect">
            <a:avLst/>
          </a:prstGeom>
        </p:spPr>
        <p:txBody>
          <a:bodyPr wrap="square">
            <a:spAutoFit/>
          </a:bodyPr>
          <a:lstStyle/>
          <a:p>
            <a:r>
              <a:rPr lang="en-US" sz="1400" b="1">
                <a:solidFill>
                  <a:schemeClr val="tx1">
                    <a:lumMod val="50000"/>
                    <a:lumOff val="50000"/>
                  </a:schemeClr>
                </a:solidFill>
              </a:rPr>
              <a:t>6. Execuția a fost redirecționată cu succes către codul duplicat, care este acum activ. Instrucțiunea call plasată anterior la Entry Point duce exact aici, la adresa 00402024. Instrucțiunile din zona duplicată se execută normal, iar la final se revine cu ret.</a:t>
            </a:r>
          </a:p>
          <a:p>
            <a:pPr marL="342900" indent="-342900">
              <a:buAutoNum type="arabicPeriod"/>
            </a:pPr>
            <a:endParaRPr lang="en-US" sz="1400" b="1">
              <a:solidFill>
                <a:schemeClr val="tx1">
                  <a:lumMod val="50000"/>
                  <a:lumOff val="50000"/>
                </a:schemeClr>
              </a:solidFill>
            </a:endParaRPr>
          </a:p>
          <a:p>
            <a:r>
              <a:rPr lang="en-US" sz="1400" b="1">
                <a:solidFill>
                  <a:schemeClr val="tx1">
                    <a:lumMod val="50000"/>
                    <a:lumOff val="50000"/>
                  </a:schemeClr>
                </a:solidFill>
              </a:rPr>
              <a:t>Execuția a fost deturnată cu succes. Programul sare de la Entry Point către codul introdus manual (care conține funcțiile MessageBoxA &amp; ExitProcess). Acest mecanism este util pentru testare, injectare de cod sau bypass-uri simple. Exemplul este model clasic de bootstrapping (</a:t>
            </a:r>
            <a:r>
              <a:rPr lang="fr-FR" sz="1400" b="1">
                <a:solidFill>
                  <a:schemeClr val="tx1">
                    <a:lumMod val="50000"/>
                    <a:lumOff val="50000"/>
                  </a:schemeClr>
                </a:solidFill>
              </a:rPr>
              <a:t>este rulat primul</a:t>
            </a:r>
            <a:r>
              <a:rPr lang="en-US" sz="1400" b="1">
                <a:solidFill>
                  <a:schemeClr val="tx1">
                    <a:lumMod val="50000"/>
                    <a:lumOff val="50000"/>
                  </a:schemeClr>
                </a:solidFill>
              </a:rPr>
              <a:t>) în analiza malware.</a:t>
            </a:r>
          </a:p>
        </p:txBody>
      </p:sp>
      <p:pic>
        <p:nvPicPr>
          <p:cNvPr id="5" name="Picture 4">
            <a:extLst>
              <a:ext uri="{FF2B5EF4-FFF2-40B4-BE49-F238E27FC236}">
                <a16:creationId xmlns:a16="http://schemas.microsoft.com/office/drawing/2014/main" id="{A64AB623-B885-FACF-A2A3-83415A73644B}"/>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698370" y="4107436"/>
            <a:ext cx="1659157" cy="1659157"/>
          </a:xfrm>
          <a:prstGeom prst="rect">
            <a:avLst/>
          </a:prstGeom>
        </p:spPr>
      </p:pic>
      <p:pic>
        <p:nvPicPr>
          <p:cNvPr id="11" name="Picture 10">
            <a:extLst>
              <a:ext uri="{FF2B5EF4-FFF2-40B4-BE49-F238E27FC236}">
                <a16:creationId xmlns:a16="http://schemas.microsoft.com/office/drawing/2014/main" id="{F2249CE6-9205-2AC7-6715-4337AA8854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876" y="2326170"/>
            <a:ext cx="1524000" cy="1524000"/>
          </a:xfrm>
          <a:prstGeom prst="ellipse">
            <a:avLst/>
          </a:prstGeom>
          <a:ln w="12700" cap="rnd">
            <a:solidFill>
              <a:srgbClr val="333333"/>
            </a:solidFill>
          </a:ln>
          <a:effectLst>
            <a:glow rad="101600">
              <a:srgbClr val="366658">
                <a:alpha val="40000"/>
              </a:srgbClr>
            </a:glow>
            <a:outerShdw blurRad="381000" dist="292100" dir="5400000" sx="-80000" sy="-18000" rotWithShape="0">
              <a:srgbClr val="000000">
                <a:alpha val="22000"/>
              </a:srgbClr>
            </a:outerShdw>
            <a:softEdge rad="0"/>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532871784"/>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3.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15084</TotalTime>
  <Words>5098</Words>
  <Application>Microsoft Office PowerPoint</Application>
  <PresentationFormat>Widescreen</PresentationFormat>
  <Paragraphs>424</Paragraphs>
  <Slides>55</Slides>
  <Notes>0</Notes>
  <HiddenSlides>0</HiddenSlides>
  <MMClips>1</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55</vt:i4>
      </vt:variant>
    </vt:vector>
  </HeadingPairs>
  <TitlesOfParts>
    <vt:vector size="67" baseType="lpstr">
      <vt:lpstr>Arial Unicode MS</vt:lpstr>
      <vt:lpstr>Arial</vt:lpstr>
      <vt:lpstr>Calibri</vt:lpstr>
      <vt:lpstr>Calibri Light</vt:lpstr>
      <vt:lpstr>Consolas</vt:lpstr>
      <vt:lpstr>Gill Sans MT</vt:lpstr>
      <vt:lpstr>Impact</vt:lpstr>
      <vt:lpstr>Wingdings</vt:lpstr>
      <vt:lpstr>Wingdings 2</vt:lpstr>
      <vt:lpstr>Office Theme</vt:lpstr>
      <vt:lpstr>1_Main Event</vt:lpstr>
      <vt:lpstr>Dividend</vt:lpstr>
      <vt:lpstr>C.9 Dezasamblare și Patching cu X96dbg</vt:lpstr>
      <vt:lpstr>Principalele părți ale prezentării</vt:lpstr>
      <vt:lpstr>9.1 Dezasamblare și peticire (Call vs JMP)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9.2 Execuția de cod în secțiunea .data</vt:lpstr>
      <vt:lpstr>Context introductiv</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9.3 Modificarea Stringurilor in obiecte</vt:lpstr>
      <vt:lpstr>Context introductiv</vt:lpstr>
      <vt:lpstr>PowerPoint Presentation</vt:lpstr>
      <vt:lpstr>PowerPoint Presentation</vt:lpstr>
      <vt:lpstr>PowerPoint Presentation</vt:lpstr>
      <vt:lpstr>PowerPoint Presentation</vt:lpstr>
      <vt:lpstr>PowerPoint Presentation</vt:lpstr>
      <vt:lpstr>9.4 Modificarea Stringurilor in mesaje</vt:lpstr>
      <vt:lpstr>Versiunea (I) continuam exemplul anterior …</vt:lpstr>
      <vt:lpstr>PowerPoint Presentation</vt:lpstr>
      <vt:lpstr>PowerPoint Presentation</vt:lpstr>
      <vt:lpstr>PowerPoint Presentation</vt:lpstr>
      <vt:lpstr>PowerPoint Presentation</vt:lpstr>
      <vt:lpstr>PowerPoint Presentation</vt:lpstr>
      <vt:lpstr>PowerPoint Presentation</vt:lpstr>
      <vt:lpstr>Versiunea (II) cautam specific ce ne intereseaza …</vt:lpstr>
      <vt:lpstr>PowerPoint Presentation</vt:lpstr>
      <vt:lpstr>PowerPoint Presentation</vt:lpstr>
      <vt:lpstr>PowerPoint Presentation</vt:lpstr>
      <vt:lpstr>PowerPoint Presentation</vt:lpstr>
      <vt:lpstr>9.5 Schimbarea masinii virtuale</vt:lpstr>
      <vt:lpstr>Context introductiv</vt:lpstr>
      <vt:lpstr>PowerPoint Presentation</vt:lpstr>
      <vt:lpstr>PowerPoint Presentation</vt:lpstr>
      <vt:lpstr>PowerPoint Presentation</vt:lpstr>
      <vt:lpstr>PowerPoint Presentation</vt:lpstr>
      <vt:lpstr>programare software direct in debugger? Sigur ca da !</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C.1. Evolutia malware si a solutiilor de securitate</dc:title>
  <dc:creator>Dr. Paul A. Gagniuc</dc:creator>
  <cp:lastModifiedBy>Office</cp:lastModifiedBy>
  <cp:revision>1498</cp:revision>
  <dcterms:created xsi:type="dcterms:W3CDTF">2024-01-23T11:52:18Z</dcterms:created>
  <dcterms:modified xsi:type="dcterms:W3CDTF">2025-09-04T01:26:07Z</dcterms:modified>
</cp:coreProperties>
</file>

<file path=docProps/thumbnail.jpeg>
</file>